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84" r:id="rId1"/>
    <p:sldMasterId id="2147483850" r:id="rId2"/>
  </p:sldMasterIdLst>
  <p:notesMasterIdLst>
    <p:notesMasterId r:id="rId55"/>
  </p:notesMasterIdLst>
  <p:handoutMasterIdLst>
    <p:handoutMasterId r:id="rId56"/>
  </p:handoutMasterIdLst>
  <p:sldIdLst>
    <p:sldId id="256" r:id="rId3"/>
    <p:sldId id="930" r:id="rId4"/>
    <p:sldId id="989" r:id="rId5"/>
    <p:sldId id="991" r:id="rId6"/>
    <p:sldId id="992" r:id="rId7"/>
    <p:sldId id="993" r:id="rId8"/>
    <p:sldId id="931" r:id="rId9"/>
    <p:sldId id="932" r:id="rId10"/>
    <p:sldId id="787" r:id="rId11"/>
    <p:sldId id="788" r:id="rId12"/>
    <p:sldId id="779" r:id="rId13"/>
    <p:sldId id="995" r:id="rId14"/>
    <p:sldId id="996" r:id="rId15"/>
    <p:sldId id="998" r:id="rId16"/>
    <p:sldId id="997" r:id="rId17"/>
    <p:sldId id="999" r:id="rId18"/>
    <p:sldId id="802" r:id="rId19"/>
    <p:sldId id="1004" r:id="rId20"/>
    <p:sldId id="1003" r:id="rId21"/>
    <p:sldId id="1005" r:id="rId22"/>
    <p:sldId id="800" r:id="rId23"/>
    <p:sldId id="1006" r:id="rId24"/>
    <p:sldId id="795" r:id="rId25"/>
    <p:sldId id="796" r:id="rId26"/>
    <p:sldId id="1007" r:id="rId27"/>
    <p:sldId id="1008" r:id="rId28"/>
    <p:sldId id="1009" r:id="rId29"/>
    <p:sldId id="1010" r:id="rId30"/>
    <p:sldId id="1012" r:id="rId31"/>
    <p:sldId id="1011" r:id="rId32"/>
    <p:sldId id="1013" r:id="rId33"/>
    <p:sldId id="1014" r:id="rId34"/>
    <p:sldId id="794" r:id="rId35"/>
    <p:sldId id="790" r:id="rId36"/>
    <p:sldId id="792" r:id="rId37"/>
    <p:sldId id="826" r:id="rId38"/>
    <p:sldId id="916" r:id="rId39"/>
    <p:sldId id="917" r:id="rId40"/>
    <p:sldId id="918" r:id="rId41"/>
    <p:sldId id="919" r:id="rId42"/>
    <p:sldId id="920" r:id="rId43"/>
    <p:sldId id="921" r:id="rId44"/>
    <p:sldId id="922" r:id="rId45"/>
    <p:sldId id="923" r:id="rId46"/>
    <p:sldId id="924" r:id="rId47"/>
    <p:sldId id="925" r:id="rId48"/>
    <p:sldId id="926" r:id="rId49"/>
    <p:sldId id="927" r:id="rId50"/>
    <p:sldId id="1015" r:id="rId51"/>
    <p:sldId id="1016" r:id="rId52"/>
    <p:sldId id="1018" r:id="rId53"/>
    <p:sldId id="1017" r:id="rId54"/>
  </p:sldIdLst>
  <p:sldSz cx="9144000" cy="6858000" type="screen4x3"/>
  <p:notesSz cx="10234613" cy="7099300"/>
  <p:custDataLst>
    <p:tags r:id="rId57"/>
  </p:custData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093B5C"/>
    <a:srgbClr val="FBFBF9"/>
    <a:srgbClr val="6699FF"/>
    <a:srgbClr val="FF99CC"/>
    <a:srgbClr val="000099"/>
    <a:srgbClr val="0000CC"/>
    <a:srgbClr val="FFFFCC"/>
    <a:srgbClr val="0757A0"/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主题样式 2 - 强调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10" autoAdjust="0"/>
    <p:restoredTop sz="95514" autoAdjust="0"/>
  </p:normalViewPr>
  <p:slideViewPr>
    <p:cSldViewPr>
      <p:cViewPr varScale="1">
        <p:scale>
          <a:sx n="102" d="100"/>
          <a:sy n="102" d="100"/>
        </p:scale>
        <p:origin x="102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18" d="100"/>
          <a:sy n="18" d="100"/>
        </p:scale>
        <p:origin x="1312" y="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gs" Target="tags/tag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26.xm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435599" cy="35479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797378" y="1"/>
            <a:ext cx="4435599" cy="35479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77A3214-3A7D-448D-9071-BF3B2927B247}" type="datetimeFigureOut">
              <a:rPr lang="en-US"/>
              <a:pPr>
                <a:defRPr/>
              </a:pPr>
              <a:t>4/11/2022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6742845"/>
            <a:ext cx="4435599" cy="354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797378" y="6742845"/>
            <a:ext cx="4435599" cy="354799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8A17864-8CD3-4C2D-9529-04AE8C1C558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custDataLst>
      <p:tags r:id="rId2"/>
    </p:custDataLst>
    <p:extLst>
      <p:ext uri="{BB962C8B-B14F-4D97-AF65-F5344CB8AC3E}">
        <p14:creationId xmlns:p14="http://schemas.microsoft.com/office/powerpoint/2010/main" val="10355890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4435599" cy="35479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797378" y="1"/>
            <a:ext cx="4435599" cy="35479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3B041A94-5D76-4AC0-AE28-93C337A68AEA}" type="datetimeFigureOut">
              <a:rPr lang="zh-CN" altLang="en-US"/>
              <a:pPr>
                <a:defRPr/>
              </a:pPr>
              <a:t>2022/4/11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341688" y="531813"/>
            <a:ext cx="3552825" cy="2663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022971" y="3372251"/>
            <a:ext cx="8188671" cy="31948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1" y="6742845"/>
            <a:ext cx="4435599" cy="35479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797378" y="6742845"/>
            <a:ext cx="4435599" cy="354799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1ED8FF5A-CDA0-4634-A751-0735C418E797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05247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D8FF5A-CDA0-4634-A751-0735C418E797}" type="slidenum">
              <a:rPr lang="zh-CN" altLang="en-US" smtClean="0"/>
              <a:pPr>
                <a:defRPr/>
              </a:pPr>
              <a:t>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518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D8FF5A-CDA0-4634-A751-0735C418E797}" type="slidenum">
              <a:rPr lang="zh-CN" altLang="en-US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32283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D8FF5A-CDA0-4634-A751-0735C418E797}" type="slidenum">
              <a:rPr lang="zh-CN" altLang="en-US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90130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D8FF5A-CDA0-4634-A751-0735C418E797}" type="slidenum">
              <a:rPr lang="zh-CN" altLang="en-US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23514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ED8FF5A-CDA0-4634-A751-0735C418E797}" type="slidenum">
              <a:rPr lang="zh-CN" altLang="en-US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15715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6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7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8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19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0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25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 baseline="0">
                <a:latin typeface="Calibri" panose="020F0502020204030204" pitchFamily="34" charset="0"/>
                <a:ea typeface="黑体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altLang="en-US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 baseline="0"/>
            </a:lvl1pPr>
          </a:lstStyle>
          <a:p>
            <a:r>
              <a:rPr lang="zh-CN" altLang="en-US" dirty="0" smtClean="0"/>
              <a:t>单击此处编辑母版副标题样式</a:t>
            </a:r>
            <a:endParaRPr lang="en-US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24417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B71E1781-5B95-4D34-8FAA-B731E199F7FE}" type="datetime11">
              <a:rPr lang="zh-CN" altLang="en-US" smtClean="0"/>
              <a:t>23:45:29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67525" y="6215063"/>
            <a:ext cx="2133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7981CF36-0588-4910-83ED-2BB24C3C28F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581494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BFD28528-D7D3-428A-9724-37304FDA60A2}" type="datetime11">
              <a:rPr lang="zh-CN" altLang="en-US" smtClean="0"/>
              <a:t>23:45:29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67525" y="6215063"/>
            <a:ext cx="2133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511959C7-21DC-410A-A5D5-556ECA3B52F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49689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 baseline="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304212" y="6485784"/>
            <a:ext cx="765175" cy="3996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624385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524000"/>
            <a:ext cx="7623175" cy="1752600"/>
          </a:xfrm>
        </p:spPr>
        <p:txBody>
          <a:bodyPr/>
          <a:lstStyle>
            <a:lvl1pPr>
              <a:defRPr sz="5000" baseline="0">
                <a:latin typeface="Calibri" panose="020F0502020204030204" pitchFamily="34" charset="0"/>
                <a:ea typeface="黑体" pitchFamily="2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altLang="en-US" dirty="0"/>
          </a:p>
        </p:txBody>
      </p:sp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81200" y="3962400"/>
            <a:ext cx="65532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800" baseline="0"/>
            </a:lvl1pPr>
          </a:lstStyle>
          <a:p>
            <a:r>
              <a:rPr lang="zh-CN" altLang="en-US" dirty="0" smtClean="0"/>
              <a:t>单击此处编辑母版副标题样式</a:t>
            </a:r>
            <a:endParaRPr lang="en-US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089053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-27384"/>
            <a:ext cx="8892480" cy="720080"/>
          </a:xfrm>
        </p:spPr>
        <p:txBody>
          <a:bodyPr/>
          <a:lstStyle>
            <a:lvl1pPr>
              <a:defRPr sz="3600" b="1" baseline="0">
                <a:solidFill>
                  <a:srgbClr val="000099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883920"/>
            <a:ext cx="8640960" cy="5281384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876256" y="6485784"/>
            <a:ext cx="2133600" cy="3996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prstClr val="white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377206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4C3001C0-F876-4942-93FA-F2F83E3969C8}" type="datetime11">
              <a:rPr lang="zh-CN" altLang="en-US" smtClean="0">
                <a:solidFill>
                  <a:prstClr val="black"/>
                </a:solidFill>
              </a:rPr>
              <a:t>23:45:29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67525" y="6485784"/>
            <a:ext cx="2133600" cy="3996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9F99A609-7E38-4D81-91AA-E7D54CC7FD05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prstClr val="white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69503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>
                <a:solidFill>
                  <a:srgbClr val="000099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086B2B35-04BC-4B6D-AD43-99C3031B198C}" type="datetime11">
              <a:rPr lang="zh-CN" altLang="en-US" smtClean="0">
                <a:solidFill>
                  <a:prstClr val="black"/>
                </a:solidFill>
              </a:rPr>
              <a:t>23:45:29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67525" y="6485784"/>
            <a:ext cx="2133600" cy="3996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3A8C17E7-75FD-4773-AF49-A03C3A8C658E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prstClr val="white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5053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 sz="3600" b="1">
                <a:solidFill>
                  <a:srgbClr val="000099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67525" y="6485784"/>
            <a:ext cx="2133600" cy="3996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7497654E-4B71-4E68-B748-D78FFA9BDF87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DC724439-A8DE-4E1C-B20F-82EA02B66030}" type="datetime11">
              <a:rPr lang="zh-CN" altLang="en-US" smtClean="0">
                <a:solidFill>
                  <a:prstClr val="black"/>
                </a:solidFill>
              </a:rPr>
              <a:t>23:45:29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42534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 baseline="0">
                <a:solidFill>
                  <a:srgbClr val="000099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00F96B03-D464-4A9A-9C3F-8755B92EE084}" type="datetime11">
              <a:rPr lang="zh-CN" altLang="en-US" smtClean="0">
                <a:solidFill>
                  <a:prstClr val="black"/>
                </a:solidFill>
              </a:rPr>
              <a:t>23:45:29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67525" y="6485784"/>
            <a:ext cx="2133600" cy="3996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62623A38-29C6-47E2-9F7A-479D28BFA263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prstClr val="white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941953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5541026E-DB99-45B3-9AFC-278FD20B1894}" type="datetime11">
              <a:rPr lang="zh-CN" altLang="en-US" smtClean="0">
                <a:solidFill>
                  <a:prstClr val="black"/>
                </a:solidFill>
              </a:rPr>
              <a:t>23:45:29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67525" y="6485784"/>
            <a:ext cx="2133600" cy="3996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B3E2A595-1C42-46E5-BB85-AFB1AC2ADF98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prstClr val="white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811230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332656"/>
            <a:ext cx="8892480" cy="720080"/>
          </a:xfrm>
        </p:spPr>
        <p:txBody>
          <a:bodyPr/>
          <a:lstStyle>
            <a:lvl1pPr>
              <a:defRPr sz="3600" b="1" baseline="0">
                <a:solidFill>
                  <a:schemeClr val="bg2">
                    <a:lumMod val="10000"/>
                  </a:schemeClr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883920"/>
            <a:ext cx="8640960" cy="5281384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>
              <a:defRPr baseline="0"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>
              <a:defRPr baseline="0"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>
              <a:defRPr baseline="0"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>
              <a:defRPr baseline="0">
                <a:latin typeface="Arial" panose="020B0604020202020204" pitchFamily="34" charset="0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黑体" panose="02010609060101010101" pitchFamily="49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876256" y="6485784"/>
            <a:ext cx="2133600" cy="3996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2000" b="1" baseline="0">
                <a:solidFill>
                  <a:schemeClr val="bg1"/>
                </a:solidFill>
                <a:latin typeface="Arial" panose="020B0604020202020204" pitchFamily="34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F4707D40-35E3-41E3-ADF2-A995CED87282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98591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1AF0BBD8-B889-4866-80B5-E8941BBC55F7}" type="datetime11">
              <a:rPr lang="zh-CN" altLang="en-US" smtClean="0">
                <a:solidFill>
                  <a:prstClr val="black"/>
                </a:solidFill>
              </a:rPr>
              <a:t>23:45:29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67525" y="6485784"/>
            <a:ext cx="2133600" cy="3996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180E573C-B586-4742-8370-BCDAE87131B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prstClr val="white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4683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7EED243E-1CC0-4A2D-B61B-3B2A073A72FC}" type="datetime11">
              <a:rPr lang="zh-CN" altLang="en-US" smtClean="0">
                <a:solidFill>
                  <a:prstClr val="black"/>
                </a:solidFill>
              </a:rPr>
              <a:t>23:45:29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67525" y="6485784"/>
            <a:ext cx="2133600" cy="3996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80C6A025-2DB3-4DD7-AC93-5F6CF26C9BFE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CN" dirty="0">
              <a:solidFill>
                <a:prstClr val="white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86163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>
                <a:solidFill>
                  <a:srgbClr val="000099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DADCEE83-7FB2-4390-9D0B-5D3BE4F012B0}" type="datetime11">
              <a:rPr lang="zh-CN" altLang="en-US" smtClean="0">
                <a:solidFill>
                  <a:prstClr val="black"/>
                </a:solidFill>
              </a:rPr>
              <a:t>23:45:29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67525" y="6215063"/>
            <a:ext cx="2133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7981CF36-0588-4910-83ED-2BB24C3C28F1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white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73211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3A2614FB-62F7-4965-AEBA-BE1A17802479}" type="datetime11">
              <a:rPr lang="zh-CN" altLang="en-US" smtClean="0">
                <a:solidFill>
                  <a:prstClr val="black"/>
                </a:solidFill>
              </a:rPr>
              <a:t>23:45:29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67525" y="6215063"/>
            <a:ext cx="2133600" cy="4572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511959C7-21DC-410A-A5D5-556ECA3B52F5}" type="slidenum">
              <a:rPr lang="zh-CN" altLang="en-US">
                <a:solidFill>
                  <a:prstClr val="white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17553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 baseline="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304212" y="6485784"/>
            <a:ext cx="765175" cy="3996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 dirty="0">
              <a:solidFill>
                <a:prstClr val="white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7933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-14186" y="6500192"/>
            <a:ext cx="2133600" cy="4572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1D28905-6D47-4434-A569-9A906552D85D}" type="datetime11">
              <a:rPr lang="zh-CN" altLang="en-US" smtClean="0"/>
              <a:t>23:45:29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67525" y="6485784"/>
            <a:ext cx="2133600" cy="3996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9F99A609-7E38-4D81-91AA-E7D54CC7FD05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469763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67525" y="6485784"/>
            <a:ext cx="2133600" cy="3996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3A8C17E7-75FD-4773-AF49-A03C3A8C658E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503283"/>
            <a:ext cx="2133600" cy="4572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F2D7ACDE-2725-4810-9ED5-DECB3DD5EAA3}" type="datetime11">
              <a:rPr lang="zh-CN" altLang="en-US" smtClean="0"/>
              <a:t>23:45:29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254877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 sz="3600" b="1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67525" y="6485784"/>
            <a:ext cx="2133600" cy="3996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7497654E-4B71-4E68-B748-D78FFA9BDF87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477000"/>
            <a:ext cx="2133600" cy="4572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96E3EBE-5FF8-482C-971E-3AF1DCB588DA}" type="datetime11">
              <a:rPr lang="zh-CN" altLang="en-US" smtClean="0"/>
              <a:t>23:45:29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79961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 b="1" baseline="0">
                <a:solidFill>
                  <a:schemeClr val="bg2">
                    <a:lumMod val="10000"/>
                  </a:schemeClr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503283"/>
            <a:ext cx="2133600" cy="4572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E2B88D4-4502-4287-BB0F-03F317BE313F}" type="datetime11">
              <a:rPr lang="zh-CN" altLang="en-US" smtClean="0"/>
              <a:t>23:45:29</a:t>
            </a:fld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67525" y="6485784"/>
            <a:ext cx="2133600" cy="3996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62623A38-29C6-47E2-9F7A-479D28BFA263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12261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503283"/>
            <a:ext cx="2133600" cy="4572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solidFill>
                  <a:schemeClr val="bg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F6BA53B-1738-4998-BC4D-0834018E26DE}" type="datetime11">
              <a:rPr lang="zh-CN" altLang="en-US" smtClean="0"/>
              <a:t>23:45:29</a:t>
            </a:fld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67525" y="6485784"/>
            <a:ext cx="2133600" cy="3996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B3E2A595-1C42-46E5-BB85-AFB1AC2ADF98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27477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0DE64A1B-48C9-4C43-8203-23D1DF1F6D91}" type="datetime11">
              <a:rPr lang="zh-CN" altLang="en-US" smtClean="0"/>
              <a:t>23:45:29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67525" y="6485784"/>
            <a:ext cx="2133600" cy="3996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180E573C-B586-4742-8370-BCDAE87131B2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974272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12700891-1C8E-4BA5-84BA-D05E69A1B736}" type="datetime11">
              <a:rPr lang="zh-CN" altLang="en-US" smtClean="0"/>
              <a:t>23:45:29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67525" y="6485784"/>
            <a:ext cx="2133600" cy="399600"/>
          </a:xfr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bg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</a:lstStyle>
          <a:p>
            <a:pPr>
              <a:defRPr/>
            </a:pPr>
            <a:fld id="{80C6A025-2DB3-4DD7-AC93-5F6CF26C9BFE}" type="slidenum">
              <a:rPr lang="zh-CN" altLang="en-US" smtClean="0"/>
              <a:pPr>
                <a:defRPr/>
              </a:pPr>
              <a:t>‹#›</a:t>
            </a:fld>
            <a:endParaRPr lang="en-US" altLang="zh-CN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8401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ags" Target="../tags/tag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6485334"/>
            <a:ext cx="9144000" cy="400049"/>
          </a:xfrm>
          <a:prstGeom prst="rect">
            <a:avLst/>
          </a:prstGeom>
          <a:gradFill flip="none" rotWithShape="1">
            <a:gsLst>
              <a:gs pos="0">
                <a:srgbClr val="0757A0">
                  <a:shade val="30000"/>
                  <a:satMod val="115000"/>
                </a:srgbClr>
              </a:gs>
              <a:gs pos="50000">
                <a:srgbClr val="0757A0">
                  <a:shade val="67500"/>
                  <a:satMod val="115000"/>
                </a:srgbClr>
              </a:gs>
              <a:gs pos="100000">
                <a:srgbClr val="0757A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-26988"/>
            <a:ext cx="8831263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  <a:endParaRPr lang="en-US" altLang="en-US" dirty="0" smtClean="0"/>
          </a:p>
        </p:txBody>
      </p:sp>
      <p:sp>
        <p:nvSpPr>
          <p:cNvPr id="103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882650"/>
            <a:ext cx="8642350" cy="527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04212" y="6485784"/>
            <a:ext cx="765175" cy="39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  <a:ea typeface="+mn-ea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1031" name="TextBox 13"/>
          <p:cNvSpPr txBox="1">
            <a:spLocks noChangeArrowheads="1"/>
          </p:cNvSpPr>
          <p:nvPr/>
        </p:nvSpPr>
        <p:spPr bwMode="auto">
          <a:xfrm>
            <a:off x="1439068" y="6469078"/>
            <a:ext cx="62658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defRPr/>
            </a:pPr>
            <a:r>
              <a:rPr lang="zh-CN" altLang="en-US" sz="2000" b="1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互联网大数据与安全信息学研究中心</a:t>
            </a:r>
          </a:p>
        </p:txBody>
      </p:sp>
      <p:sp>
        <p:nvSpPr>
          <p:cNvPr id="17" name="Rectangle 6"/>
          <p:cNvSpPr txBox="1">
            <a:spLocks noChangeArrowheads="1"/>
          </p:cNvSpPr>
          <p:nvPr/>
        </p:nvSpPr>
        <p:spPr>
          <a:xfrm>
            <a:off x="6553200" y="6327775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latin typeface="+mn-lt"/>
              <a:ea typeface="+mn-ea"/>
            </a:endParaRPr>
          </a:p>
        </p:txBody>
      </p:sp>
    </p:spTree>
    <p:custDataLst>
      <p:tags r:id="rId1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838" r:id="rId1"/>
    <p:sldLayoutId id="2147483839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  <p:sldLayoutId id="2147483849" r:id="rId12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2">
              <a:lumMod val="10000"/>
            </a:schemeClr>
          </a:solidFill>
          <a:latin typeface="Arial" panose="020B0604020202020204" pitchFamily="34" charset="0"/>
          <a:ea typeface="黑体" pitchFamily="2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3200">
          <a:solidFill>
            <a:schemeClr val="tx1"/>
          </a:solidFill>
          <a:latin typeface="Arial" panose="020B0604020202020204" pitchFamily="34" charset="0"/>
          <a:ea typeface="黑体" pitchFamily="2" charset="-122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800">
          <a:solidFill>
            <a:schemeClr val="tx1"/>
          </a:solidFill>
          <a:latin typeface="Arial" panose="020B0604020202020204" pitchFamily="34" charset="0"/>
          <a:ea typeface="黑体" pitchFamily="2" charset="-122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Arial" panose="020B0604020202020204" pitchFamily="34" charset="0"/>
          <a:ea typeface="黑体" pitchFamily="2" charset="-122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2000">
          <a:solidFill>
            <a:schemeClr val="tx1"/>
          </a:solidFill>
          <a:latin typeface="Arial" panose="020B0604020202020204" pitchFamily="34" charset="0"/>
          <a:ea typeface="黑体" pitchFamily="2" charset="-122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Calibri" panose="020F0502020204030204" pitchFamily="34" charset="0"/>
          <a:ea typeface="黑体" pitchFamily="2" charset="-122"/>
        </a:defRPr>
      </a:lvl5pPr>
      <a:lvl6pPr marL="21383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955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0527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5099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0" y="6485334"/>
            <a:ext cx="9144000" cy="400049"/>
          </a:xfrm>
          <a:prstGeom prst="rect">
            <a:avLst/>
          </a:prstGeom>
          <a:gradFill flip="none" rotWithShape="1">
            <a:gsLst>
              <a:gs pos="0">
                <a:srgbClr val="0757A0">
                  <a:shade val="30000"/>
                  <a:satMod val="115000"/>
                </a:srgbClr>
              </a:gs>
              <a:gs pos="50000">
                <a:srgbClr val="0757A0">
                  <a:shade val="67500"/>
                  <a:satMod val="115000"/>
                </a:srgbClr>
              </a:gs>
              <a:gs pos="100000">
                <a:srgbClr val="0757A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03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0825" y="-26988"/>
            <a:ext cx="8831263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单击此处编辑母版标题样式</a:t>
            </a:r>
            <a:endParaRPr lang="en-US" altLang="en-US" dirty="0" smtClean="0"/>
          </a:p>
        </p:txBody>
      </p:sp>
      <p:sp>
        <p:nvSpPr>
          <p:cNvPr id="103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50825" y="882650"/>
            <a:ext cx="8642350" cy="527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</p:txBody>
      </p:sp>
      <p:sp>
        <p:nvSpPr>
          <p:cNvPr id="8198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304212" y="6485784"/>
            <a:ext cx="765175" cy="39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2000">
                <a:solidFill>
                  <a:schemeClr val="bg1"/>
                </a:solidFill>
                <a:latin typeface="+mj-lt"/>
                <a:ea typeface="+mn-ea"/>
              </a:defRPr>
            </a:lvl1pPr>
          </a:lstStyle>
          <a:p>
            <a:pPr>
              <a:defRPr/>
            </a:pP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031" name="TextBox 13"/>
          <p:cNvSpPr txBox="1">
            <a:spLocks noChangeArrowheads="1"/>
          </p:cNvSpPr>
          <p:nvPr/>
        </p:nvSpPr>
        <p:spPr bwMode="auto">
          <a:xfrm>
            <a:off x="1439068" y="6469078"/>
            <a:ext cx="62658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defRPr/>
            </a:pPr>
            <a:r>
              <a:rPr lang="zh-CN" altLang="en-US" sz="2000" b="1" dirty="0" smtClean="0">
                <a:solidFill>
                  <a:prstClr val="white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互联网大数据与安全信息学研究中心</a:t>
            </a:r>
          </a:p>
        </p:txBody>
      </p:sp>
      <p:sp>
        <p:nvSpPr>
          <p:cNvPr id="17" name="Rectangle 6"/>
          <p:cNvSpPr txBox="1">
            <a:spLocks noChangeArrowheads="1"/>
          </p:cNvSpPr>
          <p:nvPr/>
        </p:nvSpPr>
        <p:spPr>
          <a:xfrm>
            <a:off x="6553200" y="6327775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black"/>
              </a:solidFill>
              <a:latin typeface="Arial"/>
              <a:ea typeface="+mn-ea"/>
            </a:endParaRPr>
          </a:p>
        </p:txBody>
      </p:sp>
    </p:spTree>
    <p:custDataLst>
      <p:tags r:id="rId14"/>
    </p:custDataLst>
    <p:extLst>
      <p:ext uri="{BB962C8B-B14F-4D97-AF65-F5344CB8AC3E}">
        <p14:creationId xmlns:p14="http://schemas.microsoft.com/office/powerpoint/2010/main" val="2815779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  <p:sldLayoutId id="2147483862" r:id="rId12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rgbClr val="000099"/>
          </a:solidFill>
          <a:latin typeface="Arial" panose="020B0604020202020204" pitchFamily="34" charset="0"/>
          <a:ea typeface="黑体" pitchFamily="2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 b="1">
          <a:solidFill>
            <a:schemeClr val="bg1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200">
          <a:solidFill>
            <a:schemeClr val="tx2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3200">
          <a:solidFill>
            <a:schemeClr val="tx1"/>
          </a:solidFill>
          <a:latin typeface="Arial" panose="020B0604020202020204" pitchFamily="34" charset="0"/>
          <a:ea typeface="黑体" pitchFamily="2" charset="-122"/>
          <a:cs typeface="+mn-cs"/>
        </a:defRPr>
      </a:lvl1pPr>
      <a:lvl2pPr marL="669925" indent="-325438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anose="05000000000000000000" pitchFamily="2" charset="2"/>
        <a:buChar char="q"/>
        <a:defRPr sz="2800">
          <a:solidFill>
            <a:schemeClr val="tx1"/>
          </a:solidFill>
          <a:latin typeface="Arial" panose="020B0604020202020204" pitchFamily="34" charset="0"/>
          <a:ea typeface="黑体" pitchFamily="2" charset="-122"/>
        </a:defRPr>
      </a:lvl2pPr>
      <a:lvl3pPr marL="1022350" indent="-35083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Arial" panose="020B0604020202020204" pitchFamily="34" charset="0"/>
          <a:ea typeface="黑体" pitchFamily="2" charset="-122"/>
        </a:defRPr>
      </a:lvl3pPr>
      <a:lvl4pPr marL="1339850" indent="-31591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q"/>
        <a:defRPr sz="2000">
          <a:solidFill>
            <a:schemeClr val="tx1"/>
          </a:solidFill>
          <a:latin typeface="Arial" panose="020B0604020202020204" pitchFamily="34" charset="0"/>
          <a:ea typeface="黑体" pitchFamily="2" charset="-122"/>
        </a:defRPr>
      </a:lvl4pPr>
      <a:lvl5pPr marL="1681163" indent="-3397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Calibri" panose="020F0502020204030204" pitchFamily="34" charset="0"/>
          <a:ea typeface="黑体" pitchFamily="2" charset="-122"/>
        </a:defRPr>
      </a:lvl5pPr>
      <a:lvl6pPr marL="21383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955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0527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509963" indent="-339725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7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1.pn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13" Type="http://schemas.openxmlformats.org/officeDocument/2006/relationships/image" Target="../media/image430.png"/><Relationship Id="rId3" Type="http://schemas.openxmlformats.org/officeDocument/2006/relationships/image" Target="../media/image330.png"/><Relationship Id="rId7" Type="http://schemas.openxmlformats.org/officeDocument/2006/relationships/image" Target="../media/image370.png"/><Relationship Id="rId12" Type="http://schemas.openxmlformats.org/officeDocument/2006/relationships/image" Target="../media/image42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0.png"/><Relationship Id="rId11" Type="http://schemas.openxmlformats.org/officeDocument/2006/relationships/image" Target="../media/image410.png"/><Relationship Id="rId5" Type="http://schemas.openxmlformats.org/officeDocument/2006/relationships/image" Target="../media/image350.png"/><Relationship Id="rId10" Type="http://schemas.openxmlformats.org/officeDocument/2006/relationships/image" Target="../media/image400.png"/><Relationship Id="rId4" Type="http://schemas.openxmlformats.org/officeDocument/2006/relationships/image" Target="../media/image340.png"/><Relationship Id="rId9" Type="http://schemas.openxmlformats.org/officeDocument/2006/relationships/image" Target="../media/image39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0.png"/><Relationship Id="rId13" Type="http://schemas.openxmlformats.org/officeDocument/2006/relationships/image" Target="../media/image550.png"/><Relationship Id="rId3" Type="http://schemas.openxmlformats.org/officeDocument/2006/relationships/image" Target="../media/image450.png"/><Relationship Id="rId7" Type="http://schemas.openxmlformats.org/officeDocument/2006/relationships/image" Target="../media/image490.png"/><Relationship Id="rId12" Type="http://schemas.openxmlformats.org/officeDocument/2006/relationships/image" Target="../media/image54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80.png"/><Relationship Id="rId11" Type="http://schemas.openxmlformats.org/officeDocument/2006/relationships/image" Target="../media/image530.png"/><Relationship Id="rId5" Type="http://schemas.openxmlformats.org/officeDocument/2006/relationships/image" Target="../media/image470.png"/><Relationship Id="rId10" Type="http://schemas.openxmlformats.org/officeDocument/2006/relationships/image" Target="../media/image520.png"/><Relationship Id="rId4" Type="http://schemas.openxmlformats.org/officeDocument/2006/relationships/image" Target="../media/image460.png"/><Relationship Id="rId9" Type="http://schemas.openxmlformats.org/officeDocument/2006/relationships/image" Target="../media/image51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0.png"/><Relationship Id="rId13" Type="http://schemas.openxmlformats.org/officeDocument/2006/relationships/image" Target="../media/image670.png"/><Relationship Id="rId18" Type="http://schemas.openxmlformats.org/officeDocument/2006/relationships/image" Target="../media/image720.png"/><Relationship Id="rId3" Type="http://schemas.openxmlformats.org/officeDocument/2006/relationships/image" Target="../media/image570.png"/><Relationship Id="rId7" Type="http://schemas.openxmlformats.org/officeDocument/2006/relationships/image" Target="../media/image610.png"/><Relationship Id="rId12" Type="http://schemas.openxmlformats.org/officeDocument/2006/relationships/image" Target="../media/image660.png"/><Relationship Id="rId17" Type="http://schemas.openxmlformats.org/officeDocument/2006/relationships/image" Target="../media/image710.png"/><Relationship Id="rId2" Type="http://schemas.openxmlformats.org/officeDocument/2006/relationships/image" Target="../media/image560.png"/><Relationship Id="rId16" Type="http://schemas.openxmlformats.org/officeDocument/2006/relationships/image" Target="../media/image70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00.png"/><Relationship Id="rId11" Type="http://schemas.openxmlformats.org/officeDocument/2006/relationships/image" Target="../media/image650.png"/><Relationship Id="rId5" Type="http://schemas.openxmlformats.org/officeDocument/2006/relationships/image" Target="../media/image590.png"/><Relationship Id="rId15" Type="http://schemas.openxmlformats.org/officeDocument/2006/relationships/image" Target="../media/image690.png"/><Relationship Id="rId10" Type="http://schemas.openxmlformats.org/officeDocument/2006/relationships/image" Target="../media/image640.png"/><Relationship Id="rId4" Type="http://schemas.openxmlformats.org/officeDocument/2006/relationships/image" Target="../media/image580.png"/><Relationship Id="rId9" Type="http://schemas.openxmlformats.org/officeDocument/2006/relationships/image" Target="../media/image630.png"/><Relationship Id="rId14" Type="http://schemas.openxmlformats.org/officeDocument/2006/relationships/image" Target="../media/image680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0.pn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3" Type="http://schemas.openxmlformats.org/officeDocument/2006/relationships/image" Target="../media/image910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2" Type="http://schemas.openxmlformats.org/officeDocument/2006/relationships/image" Target="../media/image90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0.png"/><Relationship Id="rId10" Type="http://schemas.openxmlformats.org/officeDocument/2006/relationships/image" Target="../media/image98.png"/><Relationship Id="rId4" Type="http://schemas.openxmlformats.org/officeDocument/2006/relationships/image" Target="../media/image920.png"/><Relationship Id="rId9" Type="http://schemas.openxmlformats.org/officeDocument/2006/relationships/image" Target="../media/image9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1.jpeg"/><Relationship Id="rId4" Type="http://schemas.openxmlformats.org/officeDocument/2006/relationships/image" Target="../media/image40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195090"/>
            <a:ext cx="7772400" cy="793750"/>
          </a:xfrm>
        </p:spPr>
        <p:txBody>
          <a:bodyPr anchor="t"/>
          <a:lstStyle/>
          <a:p>
            <a:pPr eaLnBrk="1" hangingPunct="1"/>
            <a:r>
              <a:rPr lang="zh-CN" altLang="en-US" sz="44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基础博弈论</a:t>
            </a:r>
            <a:r>
              <a:rPr lang="en-US" altLang="zh-CN" sz="44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/>
            </a:r>
            <a:br>
              <a:rPr lang="en-US" altLang="zh-CN" sz="4400" dirty="0" smtClean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44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/>
            </a:r>
            <a:br>
              <a:rPr lang="en-US" altLang="zh-CN" sz="4400" dirty="0" smtClean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</a:br>
            <a:endParaRPr lang="zh-CN" altLang="en-US" sz="2800" dirty="0" smtClean="0">
              <a:solidFill>
                <a:schemeClr val="accent2">
                  <a:lumMod val="75000"/>
                </a:schemeClr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6471384"/>
            <a:ext cx="9144000" cy="41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028700" y="1844824"/>
            <a:ext cx="7086600" cy="2806600"/>
          </a:xfrm>
        </p:spPr>
        <p:txBody>
          <a:bodyPr/>
          <a:lstStyle/>
          <a:p>
            <a:pPr eaLnBrk="1" hangingPunct="1">
              <a:defRPr/>
            </a:pPr>
            <a:endParaRPr lang="en-US" altLang="zh-CN" sz="28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sz="28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主讲：李林静 研究员</a:t>
            </a:r>
            <a:endParaRPr lang="en-US" altLang="zh-CN" sz="28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中国科学院自动化研究所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复杂系统管理与控制国家重点实验室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互联网大数据与安全信息学研究中心</a:t>
            </a:r>
            <a:r>
              <a:rPr lang="en-US" altLang="zh-CN" dirty="0" smtClean="0">
                <a:latin typeface="+mn-lt"/>
                <a:ea typeface="黑体" panose="02010609060101010101" pitchFamily="49" charset="-122"/>
              </a:rPr>
              <a:t>(</a:t>
            </a:r>
            <a:r>
              <a:rPr lang="en-US" altLang="zh-CN" dirty="0" err="1" smtClean="0">
                <a:latin typeface="+mn-lt"/>
                <a:ea typeface="黑体" panose="02010609060101010101" pitchFamily="49" charset="-122"/>
              </a:rPr>
              <a:t>iBASIC</a:t>
            </a:r>
            <a:r>
              <a:rPr lang="en-US" altLang="zh-CN" dirty="0" smtClean="0">
                <a:latin typeface="+mn-lt"/>
                <a:ea typeface="黑体" panose="02010609060101010101" pitchFamily="49" charset="-122"/>
              </a:rPr>
              <a:t>)</a:t>
            </a:r>
          </a:p>
          <a:p>
            <a:pPr eaLnBrk="1" hangingPunct="1">
              <a:defRPr/>
            </a:pP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中国科学院大学人工智能学院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北京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·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雁栖湖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defRPr/>
            </a:pP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2022-4-12</a:t>
            </a:r>
            <a:endParaRPr lang="zh-CN" altLang="en-US" dirty="0" smtClean="0">
              <a:latin typeface="+mn-ea"/>
              <a:ea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00" y="12847"/>
            <a:ext cx="829149" cy="82914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00" y="116632"/>
            <a:ext cx="601593" cy="60159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6"/>
          <a:srcRect t="28019" b="33000"/>
          <a:stretch/>
        </p:blipFill>
        <p:spPr>
          <a:xfrm>
            <a:off x="2575422" y="129627"/>
            <a:ext cx="1284113" cy="500555"/>
          </a:xfrm>
          <a:prstGeom prst="rect">
            <a:avLst/>
          </a:prstGeom>
        </p:spPr>
      </p:pic>
      <p:pic>
        <p:nvPicPr>
          <p:cNvPr id="10" name="图片 9" descr="蓝色we副本副本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91680" y="68896"/>
            <a:ext cx="734768" cy="649329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多边形 36"/>
          <p:cNvSpPr/>
          <p:nvPr/>
        </p:nvSpPr>
        <p:spPr>
          <a:xfrm>
            <a:off x="914400" y="2993231"/>
            <a:ext cx="7150894" cy="2821782"/>
          </a:xfrm>
          <a:custGeom>
            <a:avLst/>
            <a:gdLst>
              <a:gd name="connsiteX0" fmla="*/ 3614738 w 7150894"/>
              <a:gd name="connsiteY0" fmla="*/ 0 h 2821782"/>
              <a:gd name="connsiteX1" fmla="*/ 6657975 w 7150894"/>
              <a:gd name="connsiteY1" fmla="*/ 0 h 2821782"/>
              <a:gd name="connsiteX2" fmla="*/ 7136606 w 7150894"/>
              <a:gd name="connsiteY2" fmla="*/ 242888 h 2821782"/>
              <a:gd name="connsiteX3" fmla="*/ 7150894 w 7150894"/>
              <a:gd name="connsiteY3" fmla="*/ 2486025 h 2821782"/>
              <a:gd name="connsiteX4" fmla="*/ 6829425 w 7150894"/>
              <a:gd name="connsiteY4" fmla="*/ 2821782 h 2821782"/>
              <a:gd name="connsiteX5" fmla="*/ 214313 w 7150894"/>
              <a:gd name="connsiteY5" fmla="*/ 2778919 h 2821782"/>
              <a:gd name="connsiteX6" fmla="*/ 0 w 7150894"/>
              <a:gd name="connsiteY6" fmla="*/ 2578894 h 2821782"/>
              <a:gd name="connsiteX7" fmla="*/ 0 w 7150894"/>
              <a:gd name="connsiteY7" fmla="*/ 1678782 h 2821782"/>
              <a:gd name="connsiteX8" fmla="*/ 192881 w 7150894"/>
              <a:gd name="connsiteY8" fmla="*/ 1407319 h 2821782"/>
              <a:gd name="connsiteX9" fmla="*/ 3236119 w 7150894"/>
              <a:gd name="connsiteY9" fmla="*/ 1421607 h 2821782"/>
              <a:gd name="connsiteX10" fmla="*/ 3550444 w 7150894"/>
              <a:gd name="connsiteY10" fmla="*/ 1271588 h 2821782"/>
              <a:gd name="connsiteX11" fmla="*/ 3614738 w 7150894"/>
              <a:gd name="connsiteY11" fmla="*/ 0 h 2821782"/>
              <a:gd name="connsiteX0" fmla="*/ 3564732 w 7150894"/>
              <a:gd name="connsiteY0" fmla="*/ 0 h 2843213"/>
              <a:gd name="connsiteX1" fmla="*/ 6657975 w 7150894"/>
              <a:gd name="connsiteY1" fmla="*/ 21431 h 2843213"/>
              <a:gd name="connsiteX2" fmla="*/ 7136606 w 7150894"/>
              <a:gd name="connsiteY2" fmla="*/ 264319 h 2843213"/>
              <a:gd name="connsiteX3" fmla="*/ 7150894 w 7150894"/>
              <a:gd name="connsiteY3" fmla="*/ 2507456 h 2843213"/>
              <a:gd name="connsiteX4" fmla="*/ 6829425 w 7150894"/>
              <a:gd name="connsiteY4" fmla="*/ 2843213 h 2843213"/>
              <a:gd name="connsiteX5" fmla="*/ 214313 w 7150894"/>
              <a:gd name="connsiteY5" fmla="*/ 2800350 h 2843213"/>
              <a:gd name="connsiteX6" fmla="*/ 0 w 7150894"/>
              <a:gd name="connsiteY6" fmla="*/ 2600325 h 2843213"/>
              <a:gd name="connsiteX7" fmla="*/ 0 w 7150894"/>
              <a:gd name="connsiteY7" fmla="*/ 1700213 h 2843213"/>
              <a:gd name="connsiteX8" fmla="*/ 192881 w 7150894"/>
              <a:gd name="connsiteY8" fmla="*/ 1428750 h 2843213"/>
              <a:gd name="connsiteX9" fmla="*/ 3236119 w 7150894"/>
              <a:gd name="connsiteY9" fmla="*/ 1443038 h 2843213"/>
              <a:gd name="connsiteX10" fmla="*/ 3550444 w 7150894"/>
              <a:gd name="connsiteY10" fmla="*/ 1293019 h 2843213"/>
              <a:gd name="connsiteX11" fmla="*/ 3564732 w 7150894"/>
              <a:gd name="connsiteY11" fmla="*/ 0 h 2843213"/>
              <a:gd name="connsiteX0" fmla="*/ 3543301 w 7150894"/>
              <a:gd name="connsiteY0" fmla="*/ 0 h 2836069"/>
              <a:gd name="connsiteX1" fmla="*/ 6657975 w 7150894"/>
              <a:gd name="connsiteY1" fmla="*/ 14287 h 2836069"/>
              <a:gd name="connsiteX2" fmla="*/ 7136606 w 7150894"/>
              <a:gd name="connsiteY2" fmla="*/ 257175 h 2836069"/>
              <a:gd name="connsiteX3" fmla="*/ 7150894 w 7150894"/>
              <a:gd name="connsiteY3" fmla="*/ 2500312 h 2836069"/>
              <a:gd name="connsiteX4" fmla="*/ 6829425 w 7150894"/>
              <a:gd name="connsiteY4" fmla="*/ 2836069 h 2836069"/>
              <a:gd name="connsiteX5" fmla="*/ 214313 w 7150894"/>
              <a:gd name="connsiteY5" fmla="*/ 2793206 h 2836069"/>
              <a:gd name="connsiteX6" fmla="*/ 0 w 7150894"/>
              <a:gd name="connsiteY6" fmla="*/ 2593181 h 2836069"/>
              <a:gd name="connsiteX7" fmla="*/ 0 w 7150894"/>
              <a:gd name="connsiteY7" fmla="*/ 1693069 h 2836069"/>
              <a:gd name="connsiteX8" fmla="*/ 192881 w 7150894"/>
              <a:gd name="connsiteY8" fmla="*/ 1421606 h 2836069"/>
              <a:gd name="connsiteX9" fmla="*/ 3236119 w 7150894"/>
              <a:gd name="connsiteY9" fmla="*/ 1435894 h 2836069"/>
              <a:gd name="connsiteX10" fmla="*/ 3550444 w 7150894"/>
              <a:gd name="connsiteY10" fmla="*/ 1285875 h 2836069"/>
              <a:gd name="connsiteX11" fmla="*/ 3543301 w 7150894"/>
              <a:gd name="connsiteY11" fmla="*/ 0 h 2836069"/>
              <a:gd name="connsiteX0" fmla="*/ 3557589 w 7150894"/>
              <a:gd name="connsiteY0" fmla="*/ 0 h 2821782"/>
              <a:gd name="connsiteX1" fmla="*/ 6657975 w 7150894"/>
              <a:gd name="connsiteY1" fmla="*/ 0 h 2821782"/>
              <a:gd name="connsiteX2" fmla="*/ 7136606 w 7150894"/>
              <a:gd name="connsiteY2" fmla="*/ 242888 h 2821782"/>
              <a:gd name="connsiteX3" fmla="*/ 7150894 w 7150894"/>
              <a:gd name="connsiteY3" fmla="*/ 2486025 h 2821782"/>
              <a:gd name="connsiteX4" fmla="*/ 6829425 w 7150894"/>
              <a:gd name="connsiteY4" fmla="*/ 2821782 h 2821782"/>
              <a:gd name="connsiteX5" fmla="*/ 214313 w 7150894"/>
              <a:gd name="connsiteY5" fmla="*/ 2778919 h 2821782"/>
              <a:gd name="connsiteX6" fmla="*/ 0 w 7150894"/>
              <a:gd name="connsiteY6" fmla="*/ 2578894 h 2821782"/>
              <a:gd name="connsiteX7" fmla="*/ 0 w 7150894"/>
              <a:gd name="connsiteY7" fmla="*/ 1678782 h 2821782"/>
              <a:gd name="connsiteX8" fmla="*/ 192881 w 7150894"/>
              <a:gd name="connsiteY8" fmla="*/ 1407319 h 2821782"/>
              <a:gd name="connsiteX9" fmla="*/ 3236119 w 7150894"/>
              <a:gd name="connsiteY9" fmla="*/ 1421607 h 2821782"/>
              <a:gd name="connsiteX10" fmla="*/ 3550444 w 7150894"/>
              <a:gd name="connsiteY10" fmla="*/ 1271588 h 2821782"/>
              <a:gd name="connsiteX11" fmla="*/ 3557589 w 7150894"/>
              <a:gd name="connsiteY11" fmla="*/ 0 h 2821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150894" h="2821782">
                <a:moveTo>
                  <a:pt x="3557589" y="0"/>
                </a:moveTo>
                <a:lnTo>
                  <a:pt x="6657975" y="0"/>
                </a:lnTo>
                <a:lnTo>
                  <a:pt x="7136606" y="242888"/>
                </a:lnTo>
                <a:cubicBezTo>
                  <a:pt x="7141369" y="990600"/>
                  <a:pt x="7146131" y="1738313"/>
                  <a:pt x="7150894" y="2486025"/>
                </a:cubicBezTo>
                <a:lnTo>
                  <a:pt x="6829425" y="2821782"/>
                </a:lnTo>
                <a:lnTo>
                  <a:pt x="214313" y="2778919"/>
                </a:lnTo>
                <a:lnTo>
                  <a:pt x="0" y="2578894"/>
                </a:lnTo>
                <a:lnTo>
                  <a:pt x="0" y="1678782"/>
                </a:lnTo>
                <a:lnTo>
                  <a:pt x="192881" y="1407319"/>
                </a:lnTo>
                <a:lnTo>
                  <a:pt x="3236119" y="1421607"/>
                </a:lnTo>
                <a:lnTo>
                  <a:pt x="3550444" y="1271588"/>
                </a:lnTo>
                <a:cubicBezTo>
                  <a:pt x="3552826" y="847725"/>
                  <a:pt x="3555207" y="423863"/>
                  <a:pt x="3557589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博弈求解</a:t>
            </a:r>
            <a:r>
              <a:rPr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非合作博弈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9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3528" y="1848306"/>
            <a:ext cx="360040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静态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3528" y="3944148"/>
            <a:ext cx="360040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动态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580112" y="843999"/>
            <a:ext cx="136815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不完全信息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338418" y="801835"/>
            <a:ext cx="2650740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完全信息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始条件可知性）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172400" y="4726885"/>
            <a:ext cx="899592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不完美信息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172400" y="3394292"/>
            <a:ext cx="899592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完美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049636" y="1621546"/>
            <a:ext cx="3234511" cy="1024925"/>
            <a:chOff x="1520788" y="1573371"/>
            <a:chExt cx="2115108" cy="1024925"/>
          </a:xfrm>
        </p:grpSpPr>
        <p:sp>
          <p:nvSpPr>
            <p:cNvPr id="6" name="文本框 5"/>
            <p:cNvSpPr txBox="1"/>
            <p:nvPr/>
          </p:nvSpPr>
          <p:spPr>
            <a:xfrm>
              <a:off x="1520788" y="1573371"/>
              <a:ext cx="2115108" cy="369332"/>
            </a:xfrm>
            <a:prstGeom prst="rect">
              <a:avLst/>
            </a:prstGeom>
            <a:solidFill>
              <a:srgbClr val="6699FF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完全信息静态博弈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520788" y="1951965"/>
              <a:ext cx="211510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解概念：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纳什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均衡</a:t>
              </a:r>
              <a:endPara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典型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博弈：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GANs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630452" y="1621546"/>
            <a:ext cx="3181908" cy="1024925"/>
            <a:chOff x="1520788" y="1573371"/>
            <a:chExt cx="2115108" cy="1024925"/>
          </a:xfrm>
        </p:grpSpPr>
        <p:sp>
          <p:nvSpPr>
            <p:cNvPr id="21" name="文本框 20"/>
            <p:cNvSpPr txBox="1"/>
            <p:nvPr/>
          </p:nvSpPr>
          <p:spPr>
            <a:xfrm>
              <a:off x="1520788" y="1573371"/>
              <a:ext cx="2115108" cy="369332"/>
            </a:xfrm>
            <a:prstGeom prst="rect">
              <a:avLst/>
            </a:prstGeom>
            <a:solidFill>
              <a:srgbClr val="6699FF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不完全信息静态博弈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520788" y="1951965"/>
              <a:ext cx="211510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解概念：贝叶斯纳什均衡</a:t>
              </a:r>
              <a:endPara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典型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博弈：暗标拍卖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043608" y="3212976"/>
            <a:ext cx="3240360" cy="1006371"/>
            <a:chOff x="1520788" y="1573371"/>
            <a:chExt cx="2115108" cy="1006371"/>
          </a:xfrm>
        </p:grpSpPr>
        <p:sp>
          <p:nvSpPr>
            <p:cNvPr id="24" name="文本框 23"/>
            <p:cNvSpPr txBox="1"/>
            <p:nvPr/>
          </p:nvSpPr>
          <p:spPr>
            <a:xfrm>
              <a:off x="1520788" y="1573371"/>
              <a:ext cx="2115108" cy="369332"/>
            </a:xfrm>
            <a:prstGeom prst="rect">
              <a:avLst/>
            </a:prstGeom>
            <a:solidFill>
              <a:srgbClr val="6699FF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完全且完美信息动态博弈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520788" y="1933411"/>
              <a:ext cx="211510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解概念：子博弈完美纳什均衡</a:t>
              </a:r>
              <a:endPara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典型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博弈：象棋、围棋</a:t>
              </a:r>
              <a:endParaRPr lang="zh-CN" altLang="en-US" dirty="0">
                <a:latin typeface="+mn-ea"/>
                <a:ea typeface="+mn-ea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043608" y="4579387"/>
            <a:ext cx="3240360" cy="1009853"/>
            <a:chOff x="1520788" y="1573371"/>
            <a:chExt cx="2115108" cy="1009853"/>
          </a:xfrm>
        </p:grpSpPr>
        <p:sp>
          <p:nvSpPr>
            <p:cNvPr id="27" name="文本框 26"/>
            <p:cNvSpPr txBox="1"/>
            <p:nvPr/>
          </p:nvSpPr>
          <p:spPr>
            <a:xfrm>
              <a:off x="1520788" y="1573371"/>
              <a:ext cx="2115108" cy="369332"/>
            </a:xfrm>
            <a:prstGeom prst="rect">
              <a:avLst/>
            </a:prstGeom>
            <a:solidFill>
              <a:srgbClr val="6699FF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完全但不完美信息动态博弈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520788" y="1936893"/>
              <a:ext cx="211510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解概念：完美贝叶斯均衡 </a:t>
              </a:r>
              <a:endPara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典型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博弈：星际</a:t>
              </a:r>
              <a:endParaRPr lang="zh-CN" altLang="en-US" dirty="0">
                <a:latin typeface="+mn-ea"/>
                <a:ea typeface="+mn-ea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630452" y="3212976"/>
            <a:ext cx="3181908" cy="1006371"/>
            <a:chOff x="1520788" y="1573371"/>
            <a:chExt cx="2115108" cy="1006371"/>
          </a:xfrm>
        </p:grpSpPr>
        <p:sp>
          <p:nvSpPr>
            <p:cNvPr id="30" name="文本框 29"/>
            <p:cNvSpPr txBox="1"/>
            <p:nvPr/>
          </p:nvSpPr>
          <p:spPr>
            <a:xfrm>
              <a:off x="1520788" y="1573371"/>
              <a:ext cx="2115108" cy="369332"/>
            </a:xfrm>
            <a:prstGeom prst="rect">
              <a:avLst/>
            </a:prstGeom>
            <a:solidFill>
              <a:srgbClr val="6699FF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不完全但完美信息动态博弈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520788" y="1933411"/>
              <a:ext cx="211510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解概念：完美贝叶斯均衡 </a:t>
              </a:r>
              <a:endPara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典型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博弈：德州扑克</a:t>
              </a:r>
              <a:endParaRPr lang="zh-CN" altLang="en-US" dirty="0">
                <a:latin typeface="+mn-ea"/>
                <a:ea typeface="+mn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630452" y="4579387"/>
            <a:ext cx="3181908" cy="1009853"/>
            <a:chOff x="1520788" y="1573371"/>
            <a:chExt cx="2115108" cy="1009853"/>
          </a:xfrm>
        </p:grpSpPr>
        <p:sp>
          <p:nvSpPr>
            <p:cNvPr id="33" name="文本框 32"/>
            <p:cNvSpPr txBox="1"/>
            <p:nvPr/>
          </p:nvSpPr>
          <p:spPr>
            <a:xfrm>
              <a:off x="1520788" y="1573371"/>
              <a:ext cx="2115108" cy="369332"/>
            </a:xfrm>
            <a:prstGeom prst="rect">
              <a:avLst/>
            </a:prstGeom>
            <a:solidFill>
              <a:srgbClr val="6699FF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不完全且不完美信息动态博弈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520788" y="1936893"/>
              <a:ext cx="211510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解概念：完美贝叶斯均衡 </a:t>
              </a:r>
              <a:endPara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典型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博弈：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麻将</a:t>
              </a:r>
              <a:endParaRPr lang="zh-CN" altLang="en-US" dirty="0">
                <a:latin typeface="+mn-ea"/>
                <a:ea typeface="+mn-ea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867570" y="5919123"/>
            <a:ext cx="5368726" cy="369332"/>
            <a:chOff x="827584" y="5919123"/>
            <a:chExt cx="5368726" cy="369332"/>
          </a:xfrm>
        </p:grpSpPr>
        <p:sp>
          <p:nvSpPr>
            <p:cNvPr id="38" name="文本框 37"/>
            <p:cNvSpPr txBox="1"/>
            <p:nvPr/>
          </p:nvSpPr>
          <p:spPr>
            <a:xfrm>
              <a:off x="827584" y="5919123"/>
              <a:ext cx="1368152" cy="369332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海萨尼转换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3131840" y="5919123"/>
              <a:ext cx="3064470" cy="369332"/>
            </a:xfrm>
            <a:prstGeom prst="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完全但不完美信息动态博弈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右箭头 39"/>
            <p:cNvSpPr/>
            <p:nvPr/>
          </p:nvSpPr>
          <p:spPr>
            <a:xfrm>
              <a:off x="2483768" y="6026673"/>
              <a:ext cx="360040" cy="144016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" name="文本框 40"/>
          <p:cNvSpPr txBox="1"/>
          <p:nvPr/>
        </p:nvSpPr>
        <p:spPr>
          <a:xfrm>
            <a:off x="1043608" y="3209626"/>
            <a:ext cx="3240360" cy="369332"/>
          </a:xfrm>
          <a:prstGeom prst="rect">
            <a:avLst/>
          </a:prstGeom>
          <a:solidFill>
            <a:srgbClr val="6699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完全信息动态博弈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4630452" y="3203684"/>
            <a:ext cx="3181908" cy="369332"/>
          </a:xfrm>
          <a:prstGeom prst="rect">
            <a:avLst/>
          </a:prstGeom>
          <a:solidFill>
            <a:srgbClr val="6699FF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不完全信息动态博弈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027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1" grpId="0" animBg="1"/>
      <p:bldP spid="4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完全信息静态博弈</a:t>
            </a:r>
            <a:r>
              <a:rPr lang="en-US" altLang="zh-CN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纳什均衡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10</a:t>
            </a:fld>
            <a:endParaRPr lang="en-US" altLang="zh-CN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95536" y="813675"/>
                <a:ext cx="8352928" cy="397031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完全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信息静态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博弈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𝒢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ℐ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</a:rPr>
                      <m:t>𝓐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策略型 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lang="en-US" altLang="zh-CN" sz="2400" dirty="0">
                    <a:solidFill>
                      <a:srgbClr val="0000FF"/>
                    </a:solidFill>
                    <a:ea typeface="微软雅黑" panose="020B0503020204020204" pitchFamily="34" charset="-122"/>
                  </a:rPr>
                  <a:t>Strategic Form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zh-CN" altLang="zh-CN" sz="2400" dirty="0">
                  <a:solidFill>
                    <a:srgbClr val="0000FF"/>
                  </a:solidFill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ℐ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={1, 2,⋯,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参与人集合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智猪博弈，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ℐ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大猪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小猪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公地悲剧，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ℐ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={1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⋯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田忌赛马，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ℐ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齐威王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、田忌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Shapley Value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ℐ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={1</m:t>
                    </m:r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、</m:t>
                    </m:r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⋯</m:t>
                    </m:r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拍卖，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ℐ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={1</m:t>
                    </m:r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、</m:t>
                    </m:r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⋯</m:t>
                    </m:r>
                    <m:r>
                      <a:rPr lang="zh-CN" alt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813675"/>
                <a:ext cx="8352928" cy="397031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0400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完全信息静态博弈</a:t>
            </a:r>
            <a:r>
              <a:rPr lang="en-US" altLang="zh-CN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纳什均衡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11</a:t>
            </a:fld>
            <a:endParaRPr lang="en-US" altLang="zh-CN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95536" y="813675"/>
                <a:ext cx="8352928" cy="5652253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完全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信息静态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博弈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𝒢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ℐ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</a:rPr>
                      <m:t>𝓐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zh-CN" altLang="zh-CN" sz="2400" dirty="0"/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𝒢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={1, 2,⋯,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参与人集合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b="1" dirty="0" smtClean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𝒜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⋯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m:rPr>
                        <m:nor/>
                      </m:rPr>
                      <a:rPr lang="en-US" altLang="zh-CN" dirty="0"/>
                      <m:t>,</m:t>
                    </m:r>
                    <m:r>
                      <m:rPr>
                        <m:nor/>
                      </m:rPr>
                      <a:rPr lang="en-US" altLang="zh-CN" b="0" i="0" dirty="0" smtClean="0"/>
                      <m:t> </m:t>
                    </m:r>
                  </m:oMath>
                </a14:m>
                <a:r>
                  <a:rPr lang="zh-CN" altLang="en-US" b="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行动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(Action)</a:t>
                </a:r>
                <a:r>
                  <a:rPr lang="zh-CN" altLang="en-US" b="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空间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/>
                      <m:t>,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b="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m:rPr>
                        <m:nor/>
                      </m:rP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b="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全部可能行动的集合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altLang="zh-CN" sz="1050" dirty="0" smtClean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智猪博弈，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大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小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等待、按钮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b="1" dirty="0" smtClean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                             𝒜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大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小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等待、按钮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等待、等待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、</m:t>
                    </m:r>
                  </m:oMath>
                </a14:m>
                <a:endParaRPr lang="en-US" altLang="zh-CN" i="1" dirty="0" smtClean="0">
                  <a:latin typeface="Cambria Math" panose="020405030504060302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zh-CN" dirty="0" smtClean="0"/>
                  <a:t>                                                     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按钮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、按钮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按钮、等待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公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地悲剧，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⋯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96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 algn="ctr">
                  <a:lnSpc>
                    <a:spcPct val="150000"/>
                  </a:lnSpc>
                </a:pPr>
                <a:r>
                  <a:rPr lang="zh-CN" altLang="en-US" b="1" dirty="0" smtClean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      𝒜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⋯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{0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、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、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、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、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⋯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、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96}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田忌赛马，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王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ABC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ACB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BAC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m:rPr>
                        <m:sty m:val="p"/>
                      </m:rPr>
                      <a:rPr lang="en-US" altLang="zh-CN" i="1" smtClean="0">
                        <a:latin typeface="Cambria Math" panose="02040503050406030204" pitchFamily="18" charset="0"/>
                      </a:rPr>
                      <m:t>BCA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m:rPr>
                        <m:sty m:val="p"/>
                      </m:rPr>
                      <a:rPr lang="en-US" altLang="zh-CN" i="1" smtClean="0">
                        <a:latin typeface="Cambria Math" panose="02040503050406030204" pitchFamily="18" charset="0"/>
                      </a:rPr>
                      <m:t>CAB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m:rPr>
                        <m:sty m:val="p"/>
                      </m:rPr>
                      <a:rPr lang="en-US" altLang="zh-CN" i="1" smtClean="0">
                        <a:latin typeface="Cambria Math" panose="02040503050406030204" pitchFamily="18" charset="0"/>
                      </a:rPr>
                      <m:t>CBA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en-US" altLang="zh-CN" dirty="0" smtClean="0"/>
                  <a:t>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忌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abc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acb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bac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bca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cab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cba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 smtClean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b="1" dirty="0" smtClean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                       𝒜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王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忌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={(</m:t>
                    </m:r>
                    <m:r>
                      <m:rPr>
                        <m:sty m:val="p"/>
                      </m:rPr>
                      <a:rPr lang="en-US" altLang="zh-CN" i="1" smtClean="0">
                        <a:latin typeface="Cambria Math" panose="02040503050406030204" pitchFamily="18" charset="0"/>
                      </a:rPr>
                      <m:t>ABC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abc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ABC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acb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⋯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i="1" smtClean="0">
                        <a:latin typeface="Cambria Math" panose="02040503050406030204" pitchFamily="18" charset="0"/>
                      </a:rPr>
                      <m:t>CBA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cba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altLang="zh-CN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813675"/>
                <a:ext cx="8352928" cy="565225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916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完全信息静态博弈</a:t>
            </a:r>
            <a:r>
              <a:rPr lang="en-US" altLang="zh-CN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纳什均衡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12</a:t>
            </a:fld>
            <a:endParaRPr lang="en-US" altLang="zh-CN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95536" y="631295"/>
                <a:ext cx="8352928" cy="5894049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完全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信息静态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博弈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𝒢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ℐ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</a:rPr>
                      <m:t>𝓐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zh-CN" altLang="zh-CN" sz="2400" dirty="0"/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𝒢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={1, 2,⋯,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参与人集合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b="1" dirty="0" smtClean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𝒜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⋯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m:rPr>
                        <m:nor/>
                      </m:rPr>
                      <a:rPr lang="en-US" altLang="zh-CN" dirty="0"/>
                      <m:t>,</m:t>
                    </m:r>
                    <m:r>
                      <m:rPr>
                        <m:nor/>
                      </m:rPr>
                      <a:rPr lang="en-US" altLang="zh-CN" b="0" i="0" dirty="0" smtClean="0"/>
                      <m:t> </m:t>
                    </m:r>
                  </m:oMath>
                </a14:m>
                <a:r>
                  <a:rPr lang="zh-CN" altLang="en-US" b="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行动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(Action)</a:t>
                </a:r>
                <a:r>
                  <a:rPr lang="zh-CN" altLang="en-US" b="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空间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/>
                      <m:t>,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b="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m:rPr>
                        <m:nor/>
                      </m:rP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b="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全部可能行动的集合</a:t>
                </a:r>
                <a:endParaRPr lang="en-US" altLang="zh-CN" b="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纯策略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1600" dirty="0"/>
                  <a:t> </a:t>
                </a:r>
                <a:r>
                  <a:rPr lang="zh-CN" altLang="en-US" sz="1600" dirty="0" smtClean="0"/>
                  <a:t>参与人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的纯策略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即其可选的行动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纯策略组合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 sz="1600" dirty="0"/>
                      <m:t>,</m:t>
                    </m:r>
                    <m:r>
                      <a:rPr lang="en-US" altLang="zh-CN" sz="160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纯策略空间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𝓢</m:t>
                      </m:r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>
                  <a:lnSpc>
                    <a:spcPct val="150000"/>
                  </a:lnSpc>
                </a:pPr>
                <a:endParaRPr lang="en-US" altLang="zh-CN" sz="100" dirty="0" smtClean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智猪博弈，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大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小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={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等待、按钮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CN" alt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𝓢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大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小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={(</m:t>
                    </m:r>
                    <m:r>
                      <a:rPr lang="zh-CN" altLang="en-US" sz="1600" i="1">
                        <a:latin typeface="Cambria Math" panose="02040503050406030204" pitchFamily="18" charset="0"/>
                      </a:rPr>
                      <m:t>等待、按钮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1600" i="1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1600" i="1">
                        <a:latin typeface="Cambria Math" panose="02040503050406030204" pitchFamily="18" charset="0"/>
                      </a:rPr>
                      <m:t>等待、等待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1600" i="1">
                        <a:latin typeface="Cambria Math" panose="02040503050406030204" pitchFamily="18" charset="0"/>
                      </a:rPr>
                      <m:t>、</m:t>
                    </m:r>
                  </m:oMath>
                </a14:m>
                <a:r>
                  <a:rPr lang="en-US" altLang="zh-CN" sz="1600" i="1" dirty="0" smtClean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1600" i="1">
                        <a:latin typeface="Cambria Math" panose="02040503050406030204" pitchFamily="18" charset="0"/>
                      </a:rPr>
                      <m:t>按钮、按钮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1600" i="1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1600" i="1">
                        <a:latin typeface="Cambria Math" panose="02040503050406030204" pitchFamily="18" charset="0"/>
                      </a:rPr>
                      <m:t>按钮、等待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)}</m:t>
                    </m:r>
                  </m:oMath>
                </a14:m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公地悲剧，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={0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⋯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96}</m:t>
                    </m:r>
                  </m:oMath>
                </a14:m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𝓢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{0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、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、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、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、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⋯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、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96}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田忌赛马，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王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ABC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ACB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BAC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BCA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CAB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CBA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altLang="zh-CN" dirty="0"/>
                  <a:t>   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忌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={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abc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acb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bac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bca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cab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r>
                      <m:rPr>
                        <m:sty m:val="p"/>
                      </m:rPr>
                      <a:rPr lang="en-US" altLang="zh-CN" i="1">
                        <a:latin typeface="Cambria Math" panose="02040503050406030204" pitchFamily="18" charset="0"/>
                      </a:rPr>
                      <m:t>cba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𝓢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王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忌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={(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ABC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、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abc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、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ABC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、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acb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、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、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CBA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、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</a:rPr>
                        <m:t>cba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631295"/>
                <a:ext cx="8352928" cy="589404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0811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完全信息静态博弈</a:t>
            </a:r>
            <a:r>
              <a:rPr lang="en-US" altLang="zh-CN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纳什均衡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13</a:t>
            </a:fld>
            <a:endParaRPr lang="en-US" altLang="zh-CN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95536" y="590485"/>
                <a:ext cx="8352928" cy="4062651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完全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信息静态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博弈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𝒢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ℐ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</a:rPr>
                      <m:t>𝓐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zh-CN" altLang="zh-CN" sz="2400" dirty="0"/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𝒢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={1, 2,⋯,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参与人集合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b="1" dirty="0" smtClean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𝒜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⋯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m:rPr>
                        <m:nor/>
                      </m:rPr>
                      <a:rPr lang="en-US" altLang="zh-CN" dirty="0"/>
                      <m:t>,</m:t>
                    </m:r>
                    <m:r>
                      <m:rPr>
                        <m:nor/>
                      </m:rPr>
                      <a:rPr lang="en-US" altLang="zh-CN" b="0" i="0" dirty="0" smtClean="0"/>
                      <m:t> </m:t>
                    </m:r>
                  </m:oMath>
                </a14:m>
                <a:r>
                  <a:rPr lang="zh-CN" altLang="en-US" b="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行动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(Action)</a:t>
                </a:r>
                <a:r>
                  <a:rPr lang="zh-CN" altLang="en-US" b="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空间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/>
                      <m:t>,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b="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m:rPr>
                        <m:nor/>
                      </m:rP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b="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全部可能行动的集合</a:t>
                </a:r>
                <a:endParaRPr lang="en-US" altLang="zh-CN" b="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纯策略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1600" dirty="0"/>
                  <a:t> </a:t>
                </a:r>
                <a:r>
                  <a:rPr lang="zh-CN" altLang="en-US" sz="1600" dirty="0" smtClean="0"/>
                  <a:t>参与人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的纯策略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即其可选的行动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纯策略组合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 sz="1600" dirty="0"/>
                      <m:t>,</m:t>
                    </m:r>
                    <m:r>
                      <a:rPr lang="en-US" altLang="zh-CN" sz="160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纯策略空间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𝓢</m:t>
                      </m:r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混合策略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1600" dirty="0"/>
                  <a:t>参与人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的混合策略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上的概率分布</a:t>
                </a:r>
                <a:endPara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混合策略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空间</a:t>
                </a:r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，全体分布构成的集合</a:t>
                </a:r>
                <a:endPara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混合策略组合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zh-CN" altLang="en-US" sz="1600" b="1" i="1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 sz="1600" dirty="0"/>
                      <m:t>,</m:t>
                    </m:r>
                    <m:r>
                      <a:rPr lang="en-US" altLang="zh-CN" sz="160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sz="16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1600" dirty="0" smtClean="0">
                  <a:latin typeface="微软雅黑" panose="020B0503020204020204" pitchFamily="34" charset="-122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CN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𝜮</m:t>
                      </m:r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altLang="zh-CN" sz="1600" b="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590485"/>
                <a:ext cx="8352928" cy="406265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4725144"/>
            <a:ext cx="3333364" cy="17623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4211960" y="4901673"/>
                <a:ext cx="4871462" cy="78386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b="1" i="1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王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zh-CN" altLang="en-US" b="1" i="1" smtClean="0">
                                <a:latin typeface="Cambria Math" panose="02040503050406030204" pitchFamily="18" charset="0"/>
                              </a:rPr>
                              <m:t>忌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 smtClean="0">
                    <a:latin typeface="微软雅黑" panose="020B0503020204020204" pitchFamily="34" charset="-122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𝒑</m:t>
                    </m:r>
                  </m:oMath>
                </a14:m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</a:t>
                </a:r>
                <a:r>
                  <a:rPr lang="en-US" altLang="zh-CN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𝒒</m:t>
                    </m:r>
                  </m:oMath>
                </a14:m>
                <a:r>
                  <a:rPr lang="en-US" altLang="zh-CN" dirty="0" smtClean="0">
                    <a:latin typeface="微软雅黑" panose="020B0503020204020204" pitchFamily="34" charset="-122"/>
                  </a:rPr>
                  <a:t>)</a:t>
                </a:r>
              </a:p>
              <a:p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4901673"/>
                <a:ext cx="4871462" cy="783869"/>
              </a:xfrm>
              <a:prstGeom prst="rect">
                <a:avLst/>
              </a:prstGeom>
              <a:blipFill rotWithShape="0">
                <a:blip r:embed="rId4"/>
                <a:stretch>
                  <a:fillRect b="-3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/>
              <p:cNvSpPr/>
              <p:nvPr/>
            </p:nvSpPr>
            <p:spPr>
              <a:xfrm>
                <a:off x="4211960" y="5934079"/>
                <a:ext cx="17461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1, </m:t>
                      </m:r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矩形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5934079"/>
                <a:ext cx="1746183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/>
              <p:cNvSpPr/>
              <p:nvPr/>
            </p:nvSpPr>
            <p:spPr>
              <a:xfrm>
                <a:off x="6258889" y="5934079"/>
                <a:ext cx="173977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1, </m:t>
                      </m:r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矩形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8889" y="5934079"/>
                <a:ext cx="1739771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5989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1857880" y="4818833"/>
            <a:ext cx="5679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altLang="zh-CN" sz="2400" i="1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400" i="1" baseline="-25000" dirty="0" err="1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24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…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… + </a:t>
            </a:r>
            <a:r>
              <a:rPr lang="en-US" altLang="zh-CN" sz="24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altLang="zh-CN" sz="2400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cs</a:t>
            </a:r>
            <a:r>
              <a:rPr lang="en-US" altLang="zh-CN" sz="2400" i="1" baseline="-25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en-US" altLang="zh-CN" sz="2400" i="1" dirty="0">
              <a:solidFill>
                <a:srgbClr val="00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完全信息静态博弈</a:t>
            </a:r>
            <a:r>
              <a:rPr lang="en-US" altLang="zh-CN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纳什均衡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14</a:t>
            </a:fld>
            <a:endParaRPr lang="en-US" altLang="zh-CN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95536" y="582810"/>
                <a:ext cx="8352928" cy="410990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完全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信息静态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博弈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𝒢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ℐ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</a:rPr>
                      <m:t>𝓐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zh-CN" altLang="zh-CN" sz="2400" dirty="0"/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𝒢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={1, 2,⋯,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参与人集合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b="1" dirty="0" smtClean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𝒜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⋯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m:rPr>
                        <m:nor/>
                      </m:rPr>
                      <a:rPr lang="en-US" altLang="zh-CN" dirty="0"/>
                      <m:t>,</m:t>
                    </m:r>
                    <m:r>
                      <m:rPr>
                        <m:nor/>
                      </m:rPr>
                      <a:rPr lang="en-US" altLang="zh-CN" b="0" i="0" dirty="0" smtClean="0"/>
                      <m:t> </m:t>
                    </m:r>
                  </m:oMath>
                </a14:m>
                <a:r>
                  <a:rPr lang="zh-CN" altLang="en-US" b="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行动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(Action)</a:t>
                </a:r>
                <a:r>
                  <a:rPr lang="zh-CN" altLang="en-US" b="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空间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/>
                      <m:t>,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b="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m:rPr>
                        <m:nor/>
                      </m:rP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b="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全部可能行动的集合</a:t>
                </a:r>
                <a:endParaRPr lang="en-US" altLang="zh-CN" b="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纯策略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1600" dirty="0"/>
                  <a:t> </a:t>
                </a:r>
                <a:r>
                  <a:rPr lang="zh-CN" altLang="en-US" sz="1600" dirty="0" smtClean="0"/>
                  <a:t>参与人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的纯策略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即其可选的行动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纯策略组合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 sz="1600" dirty="0"/>
                      <m:t>,</m:t>
                    </m:r>
                    <m:r>
                      <a:rPr lang="en-US" altLang="zh-CN" sz="160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纯策略空间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𝓢</m:t>
                      </m:r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混合策略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1600" dirty="0"/>
                  <a:t>参与人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的混合策略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上的概率分布</a:t>
                </a:r>
                <a:endPara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混合策略组合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zh-CN" altLang="en-US" sz="1600" b="1" i="1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 sz="1600" dirty="0"/>
                      <m:t>,</m:t>
                    </m:r>
                    <m:r>
                      <a:rPr lang="en-US" altLang="zh-CN" sz="160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混合策略空间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600" dirty="0" smtClean="0">
                  <a:latin typeface="微软雅黑" panose="020B0503020204020204" pitchFamily="34" charset="-122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CN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𝜮</m:t>
                      </m:r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altLang="zh-CN" sz="1600" b="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参与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人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在</m:t>
                    </m:r>
                    <m:r>
                      <a:rPr lang="zh-CN" altLang="en-US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纯</m:t>
                    </m:r>
                  </m:oMath>
                </a14:m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策略组合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上的效用</a:t>
                </a:r>
                <a:r>
                  <a:rPr lang="zh-CN" altLang="en-US" dirty="0" smtClean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zh-CN" altLang="en-US" dirty="0">
                  <a:solidFill>
                    <a:srgbClr val="0000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582810"/>
                <a:ext cx="8352928" cy="410990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4818833"/>
            <a:ext cx="3333364" cy="1762301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741184"/>
              </p:ext>
            </p:extLst>
          </p:nvPr>
        </p:nvGraphicFramePr>
        <p:xfrm>
          <a:off x="683568" y="4907217"/>
          <a:ext cx="3096343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2325"/>
                <a:gridCol w="768076"/>
                <a:gridCol w="871867"/>
                <a:gridCol w="1054075"/>
              </a:tblGrid>
              <a:tr h="370840">
                <a:tc rowSpan="2" gridSpan="2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小猪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 gridSpan="2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等待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按钮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大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猪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等待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0,</a:t>
                      </a:r>
                      <a:r>
                        <a:rPr lang="zh-CN" altLang="en-US" dirty="0" smtClean="0"/>
                        <a:t> </a:t>
                      </a:r>
                      <a:r>
                        <a:rPr lang="en-US" altLang="zh-CN" dirty="0" smtClean="0"/>
                        <a:t>0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9, -1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按钮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4, 4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5, 1</a:t>
                      </a:r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4210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完全信息静态博弈</a:t>
            </a:r>
            <a:r>
              <a:rPr lang="en-US" altLang="zh-CN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纳什均衡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15</a:t>
            </a:fld>
            <a:endParaRPr lang="en-US" altLang="zh-CN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395536" y="813675"/>
                <a:ext cx="8352928" cy="540603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完全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信息静态</a:t>
                </a:r>
                <a:r>
                  <a:rPr lang="zh-CN" altLang="en-US" sz="2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博弈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𝒢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=(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ℐ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, </m:t>
                    </m:r>
                    <m:r>
                      <a:rPr lang="zh-CN" altLang="en-US" sz="2400" b="1" i="1">
                        <a:latin typeface="Cambria Math" panose="02040503050406030204" pitchFamily="18" charset="0"/>
                      </a:rPr>
                      <m:t>𝓐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altLang="zh-CN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zh-CN" altLang="zh-CN" sz="2400" dirty="0"/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en-US" altLang="zh-CN" dirty="0" smtClean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𝒢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={1, 2,⋯,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altLang="zh-CN" dirty="0" smtClean="0"/>
                  <a:t>, 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参与人集合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b="1" dirty="0" smtClean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𝒜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⋯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m:rPr>
                        <m:nor/>
                      </m:rPr>
                      <a:rPr lang="en-US" altLang="zh-CN" dirty="0"/>
                      <m:t>,</m:t>
                    </m:r>
                    <m:r>
                      <m:rPr>
                        <m:nor/>
                      </m:rPr>
                      <a:rPr lang="en-US" altLang="zh-CN" b="0" i="0" dirty="0" smtClean="0"/>
                      <m:t> </m:t>
                    </m:r>
                  </m:oMath>
                </a14:m>
                <a:r>
                  <a:rPr lang="zh-CN" altLang="en-US" b="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行动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(Action)</a:t>
                </a:r>
                <a:r>
                  <a:rPr lang="zh-CN" altLang="en-US" b="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空间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/>
                      <m:t>,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b="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m:rPr>
                        <m:nor/>
                      </m:rPr>
                      <a:rPr lang="en-US" altLang="zh-CN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b="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全部可能行动的集合</a:t>
                </a:r>
                <a:endParaRPr lang="en-US" altLang="zh-CN" b="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纯策略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1600" dirty="0"/>
                  <a:t> </a:t>
                </a:r>
                <a:r>
                  <a:rPr lang="zh-CN" altLang="en-US" sz="1600" dirty="0" smtClean="0"/>
                  <a:t>参与人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的纯策略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即其可选的行动</a:t>
                </a:r>
                <a14:m>
                  <m:oMath xmlns:m="http://schemas.openxmlformats.org/officeDocument/2006/math"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纯策略组合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 sz="1600" dirty="0"/>
                      <m:t>,</m:t>
                    </m:r>
                    <m:r>
                      <a:rPr lang="en-US" altLang="zh-CN" sz="160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纯策略空间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160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𝓢</m:t>
                      </m:r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混合策略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1600" dirty="0"/>
                  <a:t>参与人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的混合策略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上的概率分布</a:t>
                </a:r>
                <a:endPara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sz="160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混合策略组合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zh-CN" altLang="en-US" sz="1600" b="1" i="1" smtClean="0">
                        <a:latin typeface="Cambria Math" panose="02040503050406030204" pitchFamily="18" charset="0"/>
                      </a:rPr>
                      <m:t>𝝈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)</m:t>
                    </m:r>
                    <m:r>
                      <m:rPr>
                        <m:nor/>
                      </m:rPr>
                      <a:rPr lang="en-US" altLang="zh-CN" sz="1600" dirty="0"/>
                      <m:t>,</m:t>
                    </m:r>
                    <m:r>
                      <a:rPr lang="en-US" altLang="zh-CN" sz="1600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16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混合策略空间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l-GR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Δ</m:t>
                    </m:r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𝒜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600" dirty="0" smtClean="0">
                  <a:latin typeface="微软雅黑" panose="020B0503020204020204" pitchFamily="34" charset="-122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CN" sz="1600" b="1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𝜮</m:t>
                      </m:r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altLang="zh-CN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en-US" altLang="zh-CN" sz="1600" b="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,⋯,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参与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人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𝑖</m:t>
                    </m:r>
                    <m:r>
                      <m:rPr>
                        <m:nor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rPr>
                      <m:t>在</m:t>
                    </m:r>
                    <m:r>
                      <a:rPr lang="zh-CN" altLang="en-US" b="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纯</m:t>
                    </m:r>
                  </m:oMath>
                </a14:m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策略组合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上的效用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1200150" lvl="2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对混合策略 </a:t>
                </a:r>
                <a14:m>
                  <m:oMath xmlns:m="http://schemas.openxmlformats.org/officeDocument/2006/math">
                    <m:r>
                      <a:rPr lang="zh-CN" altLang="en-US" b="1" i="1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，期望效用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2">
                  <a:lnSpc>
                    <a:spcPct val="150000"/>
                  </a:lnSpc>
                </a:pPr>
                <a:r>
                  <a:rPr lang="en-US" altLang="zh-CN" dirty="0" smtClean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1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</m:d>
                    <m:r>
                      <a:rPr lang="en-US" altLang="zh-CN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sSub>
                              <m:sSubPr>
                                <m:ctrlPr>
                                  <a:rPr lang="en-US" altLang="zh-CN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  <m:sSub>
                              <m:sSubPr>
                                <m:ctrlP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sSub>
                              <m:sSubPr>
                                <m:ctrlPr>
                                  <a:rPr lang="en-US" altLang="zh-CN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⋯</m:t>
                        </m:r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  <m:sSub>
                              <m:sSubPr>
                                <m:ctrlPr>
                                  <a:rPr lang="en-US" altLang="zh-CN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</m:sub>
                            </m:sSub>
                          </m:sub>
                        </m:sSub>
                        <m:r>
                          <a:rPr lang="en-US" altLang="zh-CN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r>
                  <a:rPr lang="zh-CN" altLang="en-US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813675"/>
                <a:ext cx="8352928" cy="540603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640" y="1412776"/>
            <a:ext cx="6673896" cy="35283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611795" y="4944957"/>
                <a:ext cx="2011897" cy="4120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王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altLang="zh-CN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𝒒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795" y="4944957"/>
                <a:ext cx="2011897" cy="412036"/>
              </a:xfrm>
              <a:prstGeom prst="rect">
                <a:avLst/>
              </a:prstGeom>
              <a:blipFill rotWithShape="0">
                <a:blip r:embed="rId4"/>
                <a:stretch>
                  <a:fillRect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/>
              <p:cNvSpPr/>
              <p:nvPr/>
            </p:nvSpPr>
            <p:spPr>
              <a:xfrm>
                <a:off x="6588224" y="5377005"/>
                <a:ext cx="2218877" cy="4282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̅"/>
                              <m:ctrlP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  <m:sub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忌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</m:d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𝑩</m:t>
                          </m:r>
                        </m:e>
                        <m:sup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矩形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8224" y="5377005"/>
                <a:ext cx="2218877" cy="428259"/>
              </a:xfrm>
              <a:prstGeom prst="rect">
                <a:avLst/>
              </a:prstGeom>
              <a:blipFill rotWithShape="0"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4885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完全信息静态博弈</a:t>
            </a:r>
            <a:r>
              <a:rPr lang="en-US" altLang="zh-CN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纳什均衡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16</a:t>
            </a:fld>
            <a:endParaRPr lang="en-US" altLang="zh-CN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95536" y="673020"/>
                <a:ext cx="8352928" cy="194623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纳什均衡</a:t>
                </a:r>
                <a:r>
                  <a:rPr lang="en-US" altLang="zh-CN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(NE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endParaRPr lang="en-US" altLang="zh-CN" sz="2000" dirty="0" smtClean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Nash Equilibrium</a:t>
                </a:r>
                <a:endParaRPr lang="en-US" altLang="zh-CN" sz="2000" dirty="0" smtClean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/>
                  <a:t>策略</a:t>
                </a:r>
                <a:r>
                  <a:rPr lang="zh-CN" altLang="en-US" sz="2000" dirty="0"/>
                  <a:t>组合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b="1" i="1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构成博弈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的纳什均衡</a:t>
                </a:r>
                <a:r>
                  <a:rPr lang="en-US" altLang="zh-CN" sz="2000" dirty="0" smtClean="0"/>
                  <a:t>, </a:t>
                </a:r>
                <a:r>
                  <a:rPr lang="zh-CN" altLang="en-US" sz="2000" dirty="0" smtClean="0"/>
                  <a:t>若在此策略组合上</a:t>
                </a:r>
                <a:r>
                  <a:rPr lang="en-US" altLang="zh-CN" sz="2000" dirty="0" smtClean="0"/>
                  <a:t>, </a:t>
                </a:r>
                <a:r>
                  <a:rPr lang="zh-CN" altLang="en-US" sz="2000" dirty="0" smtClean="0"/>
                  <a:t>所有参与人均没有单方面改变自己策略的激励</a:t>
                </a:r>
                <a:r>
                  <a:rPr lang="en-US" altLang="zh-CN" sz="2000" dirty="0" smtClean="0"/>
                  <a:t>(Incentive), </a:t>
                </a:r>
                <a:r>
                  <a:rPr lang="zh-CN" altLang="en-US" sz="2000" dirty="0" smtClean="0"/>
                  <a:t>即有</a:t>
                </a:r>
                <a:endParaRPr lang="en-US" altLang="zh-CN" sz="2000" dirty="0" smtClean="0"/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ℐ</m:t>
                    </m:r>
                  </m:oMath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673020"/>
                <a:ext cx="8352928" cy="194623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2555776" y="2205142"/>
            <a:ext cx="1080120" cy="392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>
            <a:stCxn id="7" idx="2"/>
            <a:endCxn id="11" idx="0"/>
          </p:cNvCxnSpPr>
          <p:nvPr/>
        </p:nvCxnSpPr>
        <p:spPr>
          <a:xfrm flipH="1">
            <a:off x="2247019" y="2597218"/>
            <a:ext cx="848817" cy="3865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619672" y="2983778"/>
            <a:ext cx="1254694" cy="392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均衡效用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211960" y="2205142"/>
            <a:ext cx="216024" cy="39207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>
            <a:stCxn id="14" idx="2"/>
          </p:cNvCxnSpPr>
          <p:nvPr/>
        </p:nvCxnSpPr>
        <p:spPr>
          <a:xfrm>
            <a:off x="4319972" y="2597218"/>
            <a:ext cx="4158" cy="400012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3312536" y="2989374"/>
            <a:ext cx="2267575" cy="39207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任意更换己方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纯</a:t>
            </a:r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策略</a:t>
            </a:r>
            <a:endParaRPr lang="zh-CN" altLang="en-US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492351" y="2205142"/>
            <a:ext cx="346113" cy="39207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50"/>
              </a:solidFill>
            </a:endParaRPr>
          </a:p>
        </p:txBody>
      </p:sp>
      <p:cxnSp>
        <p:nvCxnSpPr>
          <p:cNvPr id="22" name="直接箭头连接符 21"/>
          <p:cNvCxnSpPr>
            <a:stCxn id="21" idx="2"/>
          </p:cNvCxnSpPr>
          <p:nvPr/>
        </p:nvCxnSpPr>
        <p:spPr>
          <a:xfrm>
            <a:off x="4665408" y="2597218"/>
            <a:ext cx="1258113" cy="45856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5923521" y="2983778"/>
            <a:ext cx="1600807" cy="39207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对手策略不变</a:t>
            </a:r>
            <a:endParaRPr lang="zh-CN" altLang="en-US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011521" y="2205142"/>
            <a:ext cx="424575" cy="39207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28"/>
          <p:cNvCxnSpPr/>
          <p:nvPr/>
        </p:nvCxnSpPr>
        <p:spPr>
          <a:xfrm flipH="1">
            <a:off x="4667540" y="2584983"/>
            <a:ext cx="413962" cy="398795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848931"/>
            <a:ext cx="4570946" cy="22227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5393" y="3802626"/>
            <a:ext cx="3594954" cy="245750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矩形 24"/>
          <p:cNvSpPr/>
          <p:nvPr/>
        </p:nvSpPr>
        <p:spPr>
          <a:xfrm>
            <a:off x="3155600" y="2204864"/>
            <a:ext cx="346113" cy="39207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50"/>
              </a:solidFill>
            </a:endParaRPr>
          </a:p>
        </p:txBody>
      </p:sp>
      <p:cxnSp>
        <p:nvCxnSpPr>
          <p:cNvPr id="26" name="直接箭头连接符 25"/>
          <p:cNvCxnSpPr>
            <a:stCxn id="25" idx="2"/>
          </p:cNvCxnSpPr>
          <p:nvPr/>
        </p:nvCxnSpPr>
        <p:spPr>
          <a:xfrm>
            <a:off x="3328657" y="2596940"/>
            <a:ext cx="2592732" cy="44098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9916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14" grpId="0" animBg="1"/>
      <p:bldP spid="16" grpId="0" animBg="1"/>
      <p:bldP spid="21" grpId="0" animBg="1"/>
      <p:bldP spid="23" grpId="0" animBg="1"/>
      <p:bldP spid="28" grpId="0" animBg="1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完全信息静态博弈</a:t>
            </a:r>
            <a:r>
              <a:rPr lang="en-US" altLang="zh-CN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纳什均衡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17</a:t>
            </a:fld>
            <a:endParaRPr lang="en-US" altLang="zh-CN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95536" y="673020"/>
                <a:ext cx="8352928" cy="194623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纳什均衡</a:t>
                </a:r>
                <a:r>
                  <a:rPr lang="en-US" altLang="zh-CN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(NE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endParaRPr lang="en-US" altLang="zh-CN" sz="2000" dirty="0" smtClean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Nash Equilibrium</a:t>
                </a:r>
                <a:endParaRPr lang="en-US" altLang="zh-CN" sz="2000" dirty="0" smtClean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/>
                  <a:t>策略</a:t>
                </a:r>
                <a:r>
                  <a:rPr lang="zh-CN" altLang="en-US" sz="2000" dirty="0"/>
                  <a:t>组合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b="1" i="1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构成博弈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的纳什均衡</a:t>
                </a:r>
                <a:r>
                  <a:rPr lang="en-US" altLang="zh-CN" sz="2000" dirty="0" smtClean="0"/>
                  <a:t>, </a:t>
                </a:r>
                <a:r>
                  <a:rPr lang="zh-CN" altLang="en-US" sz="2000" dirty="0" smtClean="0"/>
                  <a:t>若在此策略组合上</a:t>
                </a:r>
                <a:r>
                  <a:rPr lang="en-US" altLang="zh-CN" sz="2000" dirty="0" smtClean="0"/>
                  <a:t>, </a:t>
                </a:r>
                <a:r>
                  <a:rPr lang="zh-CN" altLang="en-US" sz="2000" dirty="0" smtClean="0"/>
                  <a:t>所有参与人均没有单方面改变自己策略的激励</a:t>
                </a:r>
                <a:r>
                  <a:rPr lang="en-US" altLang="zh-CN" sz="2000" dirty="0" smtClean="0"/>
                  <a:t>(Incentive), </a:t>
                </a:r>
                <a:r>
                  <a:rPr lang="zh-CN" altLang="en-US" sz="2000" dirty="0" smtClean="0"/>
                  <a:t>即有</a:t>
                </a:r>
                <a:endParaRPr lang="en-US" altLang="zh-CN" sz="2000" dirty="0" smtClean="0"/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ℐ</m:t>
                    </m:r>
                  </m:oMath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673020"/>
                <a:ext cx="8352928" cy="194623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2555776" y="2205142"/>
            <a:ext cx="1080120" cy="392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>
            <a:stCxn id="7" idx="2"/>
            <a:endCxn id="11" idx="0"/>
          </p:cNvCxnSpPr>
          <p:nvPr/>
        </p:nvCxnSpPr>
        <p:spPr>
          <a:xfrm flipH="1">
            <a:off x="2247019" y="2597218"/>
            <a:ext cx="848817" cy="3865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619672" y="2983778"/>
            <a:ext cx="1254694" cy="392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均衡效用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211960" y="2205142"/>
            <a:ext cx="216024" cy="39207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>
            <a:stCxn id="14" idx="2"/>
          </p:cNvCxnSpPr>
          <p:nvPr/>
        </p:nvCxnSpPr>
        <p:spPr>
          <a:xfrm>
            <a:off x="4319972" y="2597218"/>
            <a:ext cx="4158" cy="400012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3312536" y="2989374"/>
            <a:ext cx="2267575" cy="39207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任意更换己方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纯</a:t>
            </a:r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策略</a:t>
            </a:r>
            <a:endParaRPr lang="zh-CN" altLang="en-US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492351" y="2205142"/>
            <a:ext cx="346113" cy="39207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50"/>
              </a:solidFill>
            </a:endParaRPr>
          </a:p>
        </p:txBody>
      </p:sp>
      <p:cxnSp>
        <p:nvCxnSpPr>
          <p:cNvPr id="22" name="直接箭头连接符 21"/>
          <p:cNvCxnSpPr>
            <a:stCxn id="21" idx="2"/>
          </p:cNvCxnSpPr>
          <p:nvPr/>
        </p:nvCxnSpPr>
        <p:spPr>
          <a:xfrm>
            <a:off x="4665408" y="2597218"/>
            <a:ext cx="1258113" cy="45856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5923521" y="2983778"/>
            <a:ext cx="1600807" cy="39207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对手策略不变</a:t>
            </a:r>
            <a:endParaRPr lang="zh-CN" altLang="en-US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011521" y="2205142"/>
            <a:ext cx="424575" cy="39207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28"/>
          <p:cNvCxnSpPr/>
          <p:nvPr/>
        </p:nvCxnSpPr>
        <p:spPr>
          <a:xfrm flipH="1">
            <a:off x="4667540" y="2584983"/>
            <a:ext cx="413962" cy="398795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427559" y="3501008"/>
                <a:ext cx="8352928" cy="184775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/>
                  <a:t>给定对手策略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 smtClean="0"/>
                  <a:t>, </a:t>
                </a:r>
                <a:r>
                  <a:rPr lang="zh-CN" altLang="en-US" sz="2000" dirty="0" smtClean="0"/>
                  <a:t>参与人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000" dirty="0" smtClean="0"/>
                  <a:t> 的最优反应策略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 sz="2000" dirty="0" smtClean="0"/>
                  <a:t>可表示为</a:t>
                </a:r>
                <a:endParaRPr lang="en-US" altLang="zh-CN" sz="2000" dirty="0" smtClean="0"/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𝐵𝑅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ℐ</m:t>
                    </m:r>
                  </m:oMath>
                </a14:m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对任意策略组合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000" b="1" i="1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altLang="zh-CN" sz="2000" dirty="0"/>
                  <a:t>, </a:t>
                </a:r>
                <a:r>
                  <a:rPr lang="zh-CN" altLang="en-US" sz="2000" dirty="0"/>
                  <a:t>定义最优反应映射</a:t>
                </a:r>
                <a:r>
                  <a:rPr lang="en-US" altLang="zh-CN" sz="2000" dirty="0"/>
                  <a:t>(</a:t>
                </a:r>
                <a:r>
                  <a:rPr lang="zh-CN" altLang="en-US" sz="2000" dirty="0"/>
                  <a:t>可能多值</a:t>
                </a:r>
                <a:r>
                  <a:rPr lang="en-US" altLang="zh-CN" sz="2000" dirty="0"/>
                  <a:t>)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𝐵𝑅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𝐵𝑅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ℐ</m:t>
                    </m:r>
                  </m:oMath>
                </a14:m>
                <a:endParaRPr lang="en-US" altLang="zh-CN" b="1" dirty="0" smtClean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59" y="3501008"/>
                <a:ext cx="8352928" cy="184775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39" y="5434593"/>
            <a:ext cx="3599276" cy="1423407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4563261" y="5468316"/>
            <a:ext cx="45801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*,</a:t>
            </a:r>
            <a:r>
              <a:rPr lang="en-US" altLang="zh-CN" sz="28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</a:t>
            </a:r>
            <a:r>
              <a:rPr lang="en-US" altLang="zh-CN" sz="28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*) = (48, 48) – (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8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)/2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563261" y="6003488"/>
            <a:ext cx="46185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(32,</a:t>
            </a:r>
            <a:r>
              <a:rPr lang="en-US" altLang="zh-CN" sz="2800" i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32) = (48, 48) – (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32,</a:t>
            </a:r>
            <a:r>
              <a:rPr lang="en-US" altLang="zh-CN" sz="2800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)/2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155600" y="2204864"/>
            <a:ext cx="346113" cy="39207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50"/>
              </a:solidFill>
            </a:endParaRPr>
          </a:p>
        </p:txBody>
      </p:sp>
      <p:cxnSp>
        <p:nvCxnSpPr>
          <p:cNvPr id="26" name="直接箭头连接符 25"/>
          <p:cNvCxnSpPr>
            <a:stCxn id="25" idx="2"/>
          </p:cNvCxnSpPr>
          <p:nvPr/>
        </p:nvCxnSpPr>
        <p:spPr>
          <a:xfrm>
            <a:off x="3328657" y="2596940"/>
            <a:ext cx="2592732" cy="440984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2771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完全信息静态博弈</a:t>
            </a:r>
            <a:r>
              <a:rPr lang="en-US" altLang="zh-CN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纳什均衡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18</a:t>
            </a:fld>
            <a:endParaRPr lang="en-US" altLang="zh-CN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95536" y="673020"/>
                <a:ext cx="8352928" cy="1946238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纳什均衡</a:t>
                </a:r>
                <a:r>
                  <a:rPr lang="en-US" altLang="zh-CN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(NE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endParaRPr lang="en-US" altLang="zh-CN" sz="2000" dirty="0" smtClean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Nash Equilibrium</a:t>
                </a:r>
                <a:endParaRPr lang="en-US" altLang="zh-CN" sz="2000" dirty="0" smtClean="0"/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/>
                  <a:t>策略</a:t>
                </a:r>
                <a:r>
                  <a:rPr lang="zh-CN" altLang="en-US" sz="2000" dirty="0"/>
                  <a:t>组合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b="1" i="1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构成博弈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𝒢</m:t>
                    </m:r>
                  </m:oMath>
                </a14:m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的纳什均衡</a:t>
                </a:r>
                <a:r>
                  <a:rPr lang="en-US" altLang="zh-CN" sz="2000" dirty="0" smtClean="0"/>
                  <a:t>, </a:t>
                </a:r>
                <a:r>
                  <a:rPr lang="zh-CN" altLang="en-US" sz="2000" dirty="0" smtClean="0"/>
                  <a:t>若在此策略组合上</a:t>
                </a:r>
                <a:r>
                  <a:rPr lang="en-US" altLang="zh-CN" sz="2000" dirty="0" smtClean="0"/>
                  <a:t>, </a:t>
                </a:r>
                <a:r>
                  <a:rPr lang="zh-CN" altLang="en-US" sz="2000" dirty="0" smtClean="0"/>
                  <a:t>所有参与人均没有单方面改变自己策略的激励</a:t>
                </a:r>
                <a:r>
                  <a:rPr lang="en-US" altLang="zh-CN" sz="2000" dirty="0" smtClean="0"/>
                  <a:t>(Incentive), </a:t>
                </a:r>
                <a:r>
                  <a:rPr lang="zh-CN" altLang="en-US" sz="2000" dirty="0" smtClean="0"/>
                  <a:t>即有</a:t>
                </a:r>
                <a:endParaRPr lang="en-US" altLang="zh-CN" sz="2000" dirty="0" smtClean="0"/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zh-CN" altLang="en-US" b="1" i="1">
                                <a:latin typeface="Cambria Math" panose="02040503050406030204" pitchFamily="18" charset="0"/>
                              </a:rPr>
                              <m:t>𝝈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</m:e>
                    </m:d>
                  </m:oMath>
                </a14:m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ℐ</m:t>
                    </m:r>
                  </m:oMath>
                </a14:m>
                <a:endParaRPr lang="zh-CN" altLang="zh-CN" dirty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673020"/>
                <a:ext cx="8352928" cy="1946238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/>
          <p:cNvSpPr/>
          <p:nvPr/>
        </p:nvSpPr>
        <p:spPr>
          <a:xfrm>
            <a:off x="2555776" y="2205142"/>
            <a:ext cx="1080120" cy="392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>
            <a:stCxn id="7" idx="2"/>
            <a:endCxn id="11" idx="0"/>
          </p:cNvCxnSpPr>
          <p:nvPr/>
        </p:nvCxnSpPr>
        <p:spPr>
          <a:xfrm flipH="1">
            <a:off x="2247019" y="2597218"/>
            <a:ext cx="848817" cy="3865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619672" y="2983778"/>
            <a:ext cx="1254694" cy="392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均衡效用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211960" y="2205142"/>
            <a:ext cx="216024" cy="39207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>
            <a:stCxn id="14" idx="2"/>
          </p:cNvCxnSpPr>
          <p:nvPr/>
        </p:nvCxnSpPr>
        <p:spPr>
          <a:xfrm>
            <a:off x="4319972" y="2597218"/>
            <a:ext cx="4158" cy="400012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3312536" y="2989374"/>
            <a:ext cx="2267575" cy="39207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任意更换己方</a:t>
            </a: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纯</a:t>
            </a:r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策略</a:t>
            </a:r>
            <a:endParaRPr lang="zh-CN" altLang="en-US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492351" y="2205142"/>
            <a:ext cx="346113" cy="39207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50"/>
              </a:solidFill>
            </a:endParaRPr>
          </a:p>
        </p:txBody>
      </p:sp>
      <p:cxnSp>
        <p:nvCxnSpPr>
          <p:cNvPr id="22" name="直接箭头连接符 21"/>
          <p:cNvCxnSpPr>
            <a:stCxn id="21" idx="2"/>
          </p:cNvCxnSpPr>
          <p:nvPr/>
        </p:nvCxnSpPr>
        <p:spPr>
          <a:xfrm>
            <a:off x="4665408" y="2597218"/>
            <a:ext cx="1258113" cy="458568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5923521" y="2983778"/>
            <a:ext cx="1600807" cy="39207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对手策略不变</a:t>
            </a:r>
            <a:endParaRPr lang="zh-CN" altLang="en-US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011521" y="2205142"/>
            <a:ext cx="424575" cy="39207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箭头连接符 28"/>
          <p:cNvCxnSpPr/>
          <p:nvPr/>
        </p:nvCxnSpPr>
        <p:spPr>
          <a:xfrm flipH="1">
            <a:off x="4667540" y="2584983"/>
            <a:ext cx="413962" cy="398795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427559" y="3501008"/>
                <a:ext cx="8352928" cy="1847750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/>
                  <a:t>给定对手策略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 smtClean="0"/>
                  <a:t>, </a:t>
                </a:r>
                <a:r>
                  <a:rPr lang="zh-CN" altLang="en-US" sz="2000" dirty="0" smtClean="0"/>
                  <a:t>参与人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en-US" sz="2000" dirty="0" smtClean="0"/>
                  <a:t> 的最优反应策略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sz="200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zh-CN" altLang="en-US" sz="2000" dirty="0" smtClean="0"/>
                  <a:t>可表示为</a:t>
                </a:r>
                <a:endParaRPr lang="en-US" altLang="zh-CN" sz="2000" dirty="0" smtClean="0"/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𝐵𝑅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 smtClean="0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 smtClean="0"/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ℐ</m:t>
                    </m:r>
                  </m:oMath>
                </a14:m>
                <a:endParaRPr lang="en-US" altLang="zh-CN" dirty="0" smtClean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对任意策略组合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000" b="1" i="1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altLang="zh-CN" sz="2000" dirty="0"/>
                  <a:t>, </a:t>
                </a:r>
                <a:r>
                  <a:rPr lang="zh-CN" altLang="en-US" sz="2000" dirty="0"/>
                  <a:t>定义最优反应映射</a:t>
                </a:r>
                <a:r>
                  <a:rPr lang="en-US" altLang="zh-CN" sz="2000" dirty="0"/>
                  <a:t>(</a:t>
                </a:r>
                <a:r>
                  <a:rPr lang="zh-CN" altLang="en-US" sz="2000" dirty="0"/>
                  <a:t>可能多值</a:t>
                </a:r>
                <a:r>
                  <a:rPr lang="en-US" altLang="zh-CN" sz="2000" dirty="0"/>
                  <a:t>)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𝐵𝑅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=(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𝐵𝑅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1">
                            <a:latin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ℐ</m:t>
                    </m:r>
                  </m:oMath>
                </a14:m>
                <a:endParaRPr lang="en-US" altLang="zh-CN" b="1" dirty="0" smtClean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59" y="3501008"/>
                <a:ext cx="8352928" cy="184775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/>
          <p:cNvSpPr txBox="1"/>
          <p:nvPr/>
        </p:nvSpPr>
        <p:spPr>
          <a:xfrm>
            <a:off x="179512" y="5445224"/>
            <a:ext cx="5965596" cy="10156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纳什均衡为参与人最优反应映射的不动点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以拓扑学中布劳威尔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Brouwer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不动点定理为基础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在很弱的条件下就可以证明混合策略纳什均衡存在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/>
              <p:cNvSpPr txBox="1"/>
              <p:nvPr/>
            </p:nvSpPr>
            <p:spPr>
              <a:xfrm>
                <a:off x="6300192" y="5445223"/>
                <a:ext cx="2808312" cy="1015663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0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altLang="zh-CN" sz="2000" dirty="0" smtClean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-NE</a:t>
                </a:r>
              </a:p>
              <a:p>
                <a:pPr marL="342900" indent="-342900">
                  <a:buFont typeface="Wingdings" panose="05000000000000000000" pitchFamily="2" charset="2"/>
                  <a:buChar char="Ø"/>
                </a:pP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单方面改变带来的收益增加不超过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9" name="文本框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0192" y="5445223"/>
                <a:ext cx="2808312" cy="101566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045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8896" y="836712"/>
            <a:ext cx="8640960" cy="5281384"/>
          </a:xfrm>
        </p:spPr>
        <p:txBody>
          <a:bodyPr/>
          <a:lstStyle/>
          <a:p>
            <a:r>
              <a:rPr lang="zh-CN" altLang="en-US" dirty="0" smtClean="0"/>
              <a:t>博弈案例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合作博弈论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Shapley Value</a:t>
            </a:r>
            <a:endParaRPr lang="en-US" altLang="zh-CN" dirty="0"/>
          </a:p>
          <a:p>
            <a:pPr lvl="1"/>
            <a:r>
              <a:rPr lang="zh-CN" altLang="en-US" dirty="0" smtClean="0"/>
              <a:t>非合作博弈论</a:t>
            </a:r>
            <a:endParaRPr lang="en-US" altLang="zh-CN" dirty="0" smtClean="0"/>
          </a:p>
          <a:p>
            <a:pPr lvl="2"/>
            <a:r>
              <a:rPr lang="zh-CN" altLang="en-US" dirty="0"/>
              <a:t>智猪博弈、公地</a:t>
            </a:r>
            <a:r>
              <a:rPr lang="zh-CN" altLang="en-US" dirty="0" smtClean="0"/>
              <a:t>悲剧、田忌赛马、拍卖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0000FF"/>
                </a:solidFill>
              </a:rPr>
              <a:t>博弈</a:t>
            </a:r>
            <a:r>
              <a:rPr lang="zh-CN" altLang="en-US" dirty="0">
                <a:solidFill>
                  <a:srgbClr val="0000FF"/>
                </a:solidFill>
              </a:rPr>
              <a:t>论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lvl="1"/>
            <a:r>
              <a:rPr lang="zh-CN" altLang="en-US" dirty="0" smtClean="0">
                <a:solidFill>
                  <a:srgbClr val="0000FF"/>
                </a:solidFill>
              </a:rPr>
              <a:t>选择与效用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lvl="1"/>
            <a:r>
              <a:rPr lang="zh-CN" altLang="en-US" dirty="0" smtClean="0">
                <a:solidFill>
                  <a:srgbClr val="0000FF"/>
                </a:solidFill>
              </a:rPr>
              <a:t>完全信息静态、完全信息动态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lvl="1"/>
            <a:r>
              <a:rPr lang="zh-CN" altLang="en-US" dirty="0" smtClean="0">
                <a:solidFill>
                  <a:srgbClr val="0000FF"/>
                </a:solidFill>
              </a:rPr>
              <a:t>不完全信息静态、不完全信息动态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r>
              <a:rPr lang="zh-CN" altLang="en-US" dirty="0" smtClean="0"/>
              <a:t>博弈论与人工智能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/>
              <a:pPr>
                <a:defRPr/>
              </a:pPr>
              <a:t>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97949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467544" y="1052736"/>
            <a:ext cx="3528392" cy="14125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完全信息静态博弈</a:t>
            </a:r>
            <a:r>
              <a:rPr lang="en-US" altLang="zh-CN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纳什均衡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19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03648" y="1449904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00FF"/>
                </a:solidFill>
              </a:rPr>
              <a:t>5</a:t>
            </a:r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dirty="0" smtClean="0">
                <a:solidFill>
                  <a:srgbClr val="0000FF"/>
                </a:solidFill>
              </a:rPr>
              <a:t>，</a:t>
            </a:r>
            <a:r>
              <a:rPr lang="en-US" altLang="zh-CN" dirty="0" smtClean="0">
                <a:solidFill>
                  <a:srgbClr val="0000FF"/>
                </a:solidFill>
              </a:rPr>
              <a:t>5</a:t>
            </a:r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zh-CN" altLang="en-US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403648" y="2023933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8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dirty="0" smtClean="0"/>
              <a:t>，</a:t>
            </a:r>
            <a:r>
              <a:rPr lang="en-US" altLang="zh-CN" dirty="0"/>
              <a:t>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  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843808" y="1449904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dirty="0" smtClean="0"/>
              <a:t>，</a:t>
            </a:r>
            <a:r>
              <a:rPr lang="en-US" altLang="zh-CN" dirty="0"/>
              <a:t>8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843808" y="2023933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dirty="0" smtClean="0"/>
              <a:t>，</a:t>
            </a:r>
            <a:r>
              <a:rPr lang="en-US" altLang="zh-CN" dirty="0" smtClean="0"/>
              <a:t>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35696" y="1052736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坦白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75556" y="144990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坦白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69308" y="2023933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不坦白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843808" y="105273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不坦白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2519772" y="2249249"/>
            <a:ext cx="3600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2519772" y="1623611"/>
            <a:ext cx="3600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rot="5400000" flipH="1">
            <a:off x="2951820" y="1925213"/>
            <a:ext cx="3600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rot="5400000" flipH="1">
            <a:off x="1511660" y="1925213"/>
            <a:ext cx="3600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5496" y="1700808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甲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1981040" y="660961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乙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12060" y="1325919"/>
            <a:ext cx="3384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单一纯策略均衡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坦白、坦白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坦白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是优势策略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双方可预期，稳定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7484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467544" y="1052736"/>
            <a:ext cx="3528392" cy="14125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完全信息静态博弈</a:t>
            </a:r>
            <a:r>
              <a:rPr lang="en-US" altLang="zh-CN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纳什均衡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20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03648" y="1449904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00FF"/>
                </a:solidFill>
              </a:rPr>
              <a:t>5</a:t>
            </a:r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dirty="0" smtClean="0">
                <a:solidFill>
                  <a:srgbClr val="0000FF"/>
                </a:solidFill>
              </a:rPr>
              <a:t>，</a:t>
            </a:r>
            <a:r>
              <a:rPr lang="en-US" altLang="zh-CN" dirty="0" smtClean="0">
                <a:solidFill>
                  <a:srgbClr val="0000FF"/>
                </a:solidFill>
              </a:rPr>
              <a:t>5</a:t>
            </a:r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zh-CN" altLang="en-US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403648" y="2023933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8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dirty="0" smtClean="0"/>
              <a:t>，</a:t>
            </a:r>
            <a:r>
              <a:rPr lang="en-US" altLang="zh-CN" dirty="0"/>
              <a:t>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  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843808" y="1449904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dirty="0" smtClean="0"/>
              <a:t>，</a:t>
            </a:r>
            <a:r>
              <a:rPr lang="en-US" altLang="zh-CN" dirty="0"/>
              <a:t>8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843808" y="2023933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dirty="0" smtClean="0"/>
              <a:t>，</a:t>
            </a:r>
            <a:r>
              <a:rPr lang="en-US" altLang="zh-CN" dirty="0" smtClean="0"/>
              <a:t>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35696" y="1052736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坦白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75556" y="144990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坦白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69308" y="2023933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不坦白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843808" y="105273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不坦白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2519772" y="2249249"/>
            <a:ext cx="3600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2519772" y="1623611"/>
            <a:ext cx="3600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rot="5400000" flipH="1">
            <a:off x="3239852" y="1925213"/>
            <a:ext cx="3600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rot="5400000" flipH="1">
            <a:off x="1799692" y="1925213"/>
            <a:ext cx="3600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467544" y="3024575"/>
            <a:ext cx="3528392" cy="14125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403648" y="3421743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00FF"/>
                </a:solidFill>
              </a:rPr>
              <a:t>1</a:t>
            </a:r>
            <a:r>
              <a:rPr lang="zh-CN" altLang="en-US" dirty="0" smtClean="0">
                <a:solidFill>
                  <a:srgbClr val="0000FF"/>
                </a:solidFill>
              </a:rPr>
              <a:t>，</a:t>
            </a:r>
            <a:r>
              <a:rPr lang="en-US" altLang="zh-CN" dirty="0">
                <a:solidFill>
                  <a:srgbClr val="0000FF"/>
                </a:solidFill>
              </a:rPr>
              <a:t>3</a:t>
            </a:r>
            <a:endParaRPr lang="zh-CN" altLang="en-US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403648" y="3995772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0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843808" y="3421743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0</a:t>
            </a:r>
            <a:r>
              <a:rPr lang="zh-CN" altLang="en-US" dirty="0" smtClean="0"/>
              <a:t>，</a:t>
            </a:r>
            <a:r>
              <a:rPr lang="en-US" altLang="zh-CN" dirty="0"/>
              <a:t>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843808" y="3995772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00FF"/>
                </a:solidFill>
              </a:rPr>
              <a:t>2</a:t>
            </a:r>
            <a:r>
              <a:rPr lang="zh-CN" altLang="en-US" dirty="0" smtClean="0">
                <a:solidFill>
                  <a:srgbClr val="0000FF"/>
                </a:solidFill>
              </a:rPr>
              <a:t>，</a:t>
            </a:r>
            <a:r>
              <a:rPr lang="en-US" altLang="zh-CN" dirty="0">
                <a:solidFill>
                  <a:srgbClr val="0000FF"/>
                </a:solidFill>
              </a:rPr>
              <a:t>2</a:t>
            </a:r>
            <a:endParaRPr lang="zh-CN" altLang="en-US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835696" y="301117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left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75556" y="3421743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Up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69308" y="399577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Down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922687" y="301117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Right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箭头连接符 42"/>
          <p:cNvCxnSpPr/>
          <p:nvPr/>
        </p:nvCxnSpPr>
        <p:spPr>
          <a:xfrm>
            <a:off x="2519772" y="4221088"/>
            <a:ext cx="3600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 flipH="1">
            <a:off x="2519772" y="3595450"/>
            <a:ext cx="3600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rot="16200000" flipH="1" flipV="1">
            <a:off x="3095836" y="3897052"/>
            <a:ext cx="3600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 rot="5400000" flipH="1">
            <a:off x="1583668" y="3897052"/>
            <a:ext cx="3600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5496" y="1700808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甲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35496" y="362644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甲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1981040" y="660961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乙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981040" y="266950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乙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12060" y="1196752"/>
            <a:ext cx="3384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单一纯策略均衡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坦白、坦白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坦白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是优势策略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双方可预期，稳定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5112060" y="2948898"/>
            <a:ext cx="3852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纯策略均衡，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双方偏好均衡点不同，可能震荡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5110296" y="3624928"/>
            <a:ext cx="3852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(2/5, 3/5; 2/3, 1/3)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构成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混合策略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/>
              <p:cNvSpPr txBox="1"/>
              <p:nvPr/>
            </p:nvSpPr>
            <p:spPr>
              <a:xfrm>
                <a:off x="5139840" y="3934797"/>
                <a:ext cx="38524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3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=2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=2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−2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2/5</m:t>
                    </m:r>
                  </m:oMath>
                </a14:m>
                <a:endParaRPr lang="en-US" altLang="zh-CN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=2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  <m:r>
                      <a:rPr lang="en-US" altLang="zh-C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/</m:t>
                    </m:r>
                    <m: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3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8" name="文本框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840" y="3934797"/>
                <a:ext cx="3852428" cy="646331"/>
              </a:xfrm>
              <a:prstGeom prst="rect">
                <a:avLst/>
              </a:prstGeom>
              <a:blipFill rotWithShape="0">
                <a:blip r:embed="rId2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322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67" grpId="0"/>
      <p:bldP spid="6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467544" y="1052736"/>
            <a:ext cx="3528392" cy="14125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完全信息静态博弈</a:t>
            </a:r>
            <a:r>
              <a:rPr lang="en-US" altLang="zh-CN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纳什均衡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21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03648" y="1449904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00FF"/>
                </a:solidFill>
              </a:rPr>
              <a:t>5</a:t>
            </a:r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dirty="0" smtClean="0">
                <a:solidFill>
                  <a:srgbClr val="0000FF"/>
                </a:solidFill>
              </a:rPr>
              <a:t>，</a:t>
            </a:r>
            <a:r>
              <a:rPr lang="en-US" altLang="zh-CN" dirty="0" smtClean="0">
                <a:solidFill>
                  <a:srgbClr val="0000FF"/>
                </a:solidFill>
              </a:rPr>
              <a:t>5</a:t>
            </a:r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zh-CN" altLang="en-US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403648" y="2023933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8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dirty="0" smtClean="0"/>
              <a:t>，</a:t>
            </a:r>
            <a:r>
              <a:rPr lang="en-US" altLang="zh-CN" dirty="0"/>
              <a:t>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  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843808" y="1449904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dirty="0" smtClean="0"/>
              <a:t>，</a:t>
            </a:r>
            <a:r>
              <a:rPr lang="en-US" altLang="zh-CN" dirty="0"/>
              <a:t>8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843808" y="2023933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zh-CN" altLang="en-US" dirty="0" smtClean="0"/>
              <a:t>，</a:t>
            </a:r>
            <a:r>
              <a:rPr lang="en-US" altLang="zh-CN" dirty="0" smtClean="0"/>
              <a:t>1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35696" y="1052736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坦白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75556" y="1449904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坦白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469308" y="2023933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不坦白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843808" y="105273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不坦白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 flipH="1">
            <a:off x="2519772" y="2249249"/>
            <a:ext cx="3600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2519772" y="1623611"/>
            <a:ext cx="3600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rot="5400000" flipH="1">
            <a:off x="3239852" y="1925213"/>
            <a:ext cx="3600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rot="5400000" flipH="1">
            <a:off x="1799692" y="1925213"/>
            <a:ext cx="3600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467544" y="3024575"/>
            <a:ext cx="3528392" cy="14125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403648" y="3421743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00FF"/>
                </a:solidFill>
              </a:rPr>
              <a:t>1</a:t>
            </a:r>
            <a:r>
              <a:rPr lang="zh-CN" altLang="en-US" dirty="0" smtClean="0">
                <a:solidFill>
                  <a:srgbClr val="0000FF"/>
                </a:solidFill>
              </a:rPr>
              <a:t>，</a:t>
            </a:r>
            <a:r>
              <a:rPr lang="en-US" altLang="zh-CN" dirty="0">
                <a:solidFill>
                  <a:srgbClr val="0000FF"/>
                </a:solidFill>
              </a:rPr>
              <a:t>3</a:t>
            </a:r>
            <a:endParaRPr lang="zh-CN" altLang="en-US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403648" y="3995772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0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0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843808" y="3421743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0</a:t>
            </a:r>
            <a:r>
              <a:rPr lang="zh-CN" altLang="en-US" dirty="0" smtClean="0"/>
              <a:t>，</a:t>
            </a:r>
            <a:r>
              <a:rPr lang="en-US" altLang="zh-CN" dirty="0"/>
              <a:t>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2843808" y="3995772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rgbClr val="0000FF"/>
                </a:solidFill>
              </a:rPr>
              <a:t>2</a:t>
            </a:r>
            <a:r>
              <a:rPr lang="zh-CN" altLang="en-US" dirty="0" smtClean="0">
                <a:solidFill>
                  <a:srgbClr val="0000FF"/>
                </a:solidFill>
              </a:rPr>
              <a:t>，</a:t>
            </a:r>
            <a:r>
              <a:rPr lang="en-US" altLang="zh-CN" dirty="0">
                <a:solidFill>
                  <a:srgbClr val="0000FF"/>
                </a:solidFill>
              </a:rPr>
              <a:t>2</a:t>
            </a:r>
            <a:endParaRPr lang="zh-CN" altLang="en-US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835696" y="301117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left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75556" y="3421743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Up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469308" y="3995772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Down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922687" y="3011170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Right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箭头连接符 42"/>
          <p:cNvCxnSpPr/>
          <p:nvPr/>
        </p:nvCxnSpPr>
        <p:spPr>
          <a:xfrm>
            <a:off x="2519772" y="4221088"/>
            <a:ext cx="3600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 flipH="1">
            <a:off x="2519772" y="3595450"/>
            <a:ext cx="3600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rot="16200000" flipH="1" flipV="1">
            <a:off x="3095836" y="3897052"/>
            <a:ext cx="3600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 rot="5400000" flipH="1">
            <a:off x="1583668" y="3897052"/>
            <a:ext cx="3600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35496" y="1700808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甲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35496" y="362644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甲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1981040" y="660961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乙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981040" y="266950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乙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12060" y="1196752"/>
            <a:ext cx="3384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单一纯策略均衡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坦白、坦白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坦白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是优势策略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双方可预期，稳定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5112060" y="2948898"/>
            <a:ext cx="3852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纯策略均衡，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双方偏好均衡点不同，可能震荡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5110296" y="3624928"/>
            <a:ext cx="38524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(2/5, 3/5; 2/3, 1/3)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构成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混合策略</a:t>
            </a:r>
            <a:endParaRPr lang="en-US" altLang="zh-CN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/>
              <p:cNvSpPr txBox="1"/>
              <p:nvPr/>
            </p:nvSpPr>
            <p:spPr>
              <a:xfrm>
                <a:off x="5139840" y="3934797"/>
                <a:ext cx="38524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3</m:t>
                    </m:r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=2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=2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−2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2/5</m:t>
                    </m:r>
                  </m:oMath>
                </a14:m>
                <a:endParaRPr lang="en-US" altLang="zh-CN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=2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  <m:r>
                      <a:rPr lang="en-US" altLang="zh-C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/</m:t>
                    </m:r>
                    <m: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3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8" name="文本框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9840" y="3934797"/>
                <a:ext cx="3852428" cy="646331"/>
              </a:xfrm>
              <a:prstGeom prst="rect">
                <a:avLst/>
              </a:prstGeom>
              <a:blipFill rotWithShape="0">
                <a:blip r:embed="rId2"/>
                <a:stretch>
                  <a:fillRect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矩形 46"/>
          <p:cNvSpPr/>
          <p:nvPr/>
        </p:nvSpPr>
        <p:spPr>
          <a:xfrm>
            <a:off x="467544" y="4968791"/>
            <a:ext cx="3528392" cy="141253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1403648" y="5365959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2</a:t>
            </a:r>
            <a:r>
              <a:rPr lang="zh-CN" altLang="en-US" dirty="0" smtClean="0"/>
              <a:t>，</a:t>
            </a:r>
            <a:r>
              <a:rPr lang="en-US" altLang="zh-CN" dirty="0" smtClean="0"/>
              <a:t>1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403648" y="5939988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1</a:t>
            </a:r>
            <a:r>
              <a:rPr lang="zh-CN" altLang="en-US" dirty="0" smtClean="0"/>
              <a:t>， </a:t>
            </a:r>
            <a:r>
              <a:rPr lang="en-US" altLang="zh-CN" dirty="0"/>
              <a:t>2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2843808" y="5365959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0</a:t>
            </a:r>
            <a:r>
              <a:rPr lang="zh-CN" altLang="en-US" dirty="0" smtClean="0"/>
              <a:t>，</a:t>
            </a:r>
            <a:r>
              <a:rPr lang="en-US" altLang="zh-CN" dirty="0" smtClean="0"/>
              <a:t>2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2843808" y="5939988"/>
            <a:ext cx="1152128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/>
              <a:t>3</a:t>
            </a:r>
            <a:r>
              <a:rPr lang="zh-CN" altLang="en-US" dirty="0" smtClean="0"/>
              <a:t>，</a:t>
            </a:r>
            <a:r>
              <a:rPr lang="en-US" altLang="zh-CN" dirty="0" smtClean="0"/>
              <a:t>0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835696" y="4955386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left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575556" y="5365959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Up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469308" y="5939988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Down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2922687" y="4955386"/>
            <a:ext cx="9361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Right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接箭头连接符 55"/>
          <p:cNvCxnSpPr/>
          <p:nvPr/>
        </p:nvCxnSpPr>
        <p:spPr>
          <a:xfrm flipH="1">
            <a:off x="2519772" y="6165304"/>
            <a:ext cx="3600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>
            <a:off x="2519772" y="5539666"/>
            <a:ext cx="3600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 rot="16200000" flipH="1" flipV="1">
            <a:off x="3095836" y="5841268"/>
            <a:ext cx="3600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 rot="5400000" flipH="1">
            <a:off x="1583668" y="5841268"/>
            <a:ext cx="36004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31008" y="5570656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甲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2001126" y="4581128"/>
            <a:ext cx="319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乙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5115756" y="5013176"/>
            <a:ext cx="3704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无纯策略均衡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5115756" y="5445224"/>
            <a:ext cx="3704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(2/3,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1/3;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/4, 1/4)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构成混合策略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/>
              <p:cNvSpPr txBox="1"/>
              <p:nvPr/>
            </p:nvSpPr>
            <p:spPr>
              <a:xfrm>
                <a:off x="5125098" y="5790232"/>
                <a:ext cx="385242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+2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=2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  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2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1/3</m:t>
                    </m:r>
                  </m:oMath>
                </a14:m>
                <a:endParaRPr lang="en-US" altLang="zh-CN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3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𝑞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3</m:t>
                    </m:r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𝑞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  <m:r>
                      <a:rPr lang="en-US" altLang="zh-CN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/</m:t>
                    </m:r>
                    <m:r>
                      <a:rPr lang="en-US" altLang="zh-CN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4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0" name="文本框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5098" y="5790232"/>
                <a:ext cx="3852428" cy="646331"/>
              </a:xfrm>
              <a:prstGeom prst="rect">
                <a:avLst/>
              </a:prstGeom>
              <a:blipFill rotWithShape="0">
                <a:blip r:embed="rId3"/>
                <a:stretch>
                  <a:fillRect t="-5660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3517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9" grpId="0"/>
      <p:bldP spid="7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完全信息静态博弈</a:t>
            </a:r>
            <a:r>
              <a:rPr lang="en-US" altLang="zh-CN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贝叶斯纳什均衡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22</a:t>
            </a:fld>
            <a:endParaRPr lang="en-US" altLang="zh-CN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107504" y="836712"/>
                <a:ext cx="8902352" cy="1661993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 smtClean="0"/>
                  <a:t>博弈描述</a:t>
                </a:r>
                <a:endParaRPr lang="en-US" altLang="zh-CN" sz="2400" dirty="0" smtClean="0"/>
              </a:p>
              <a:p>
                <a:pPr marL="800100" lvl="1" indent="-342900">
                  <a:buFont typeface="Wingdings" panose="05000000000000000000" pitchFamily="2" charset="2"/>
                  <a:buChar char="ü"/>
                </a:pPr>
                <a:r>
                  <a:rPr lang="zh-CN" altLang="en-US" sz="2200" dirty="0"/>
                  <a:t>完全</a:t>
                </a:r>
                <a:r>
                  <a:rPr lang="zh-CN" altLang="en-US" sz="2200" dirty="0" smtClean="0"/>
                  <a:t>信息，对参与人的描述就是其可能的行动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200" dirty="0" smtClean="0"/>
              </a:p>
              <a:p>
                <a:pPr marL="800100" lvl="1" indent="-342900">
                  <a:buFont typeface="Wingdings" panose="05000000000000000000" pitchFamily="2" charset="2"/>
                  <a:buChar char="ü"/>
                </a:pPr>
                <a:r>
                  <a:rPr lang="zh-CN" altLang="en-US" sz="2200" dirty="0" smtClean="0">
                    <a:solidFill>
                      <a:srgbClr val="0000FF"/>
                    </a:solidFill>
                  </a:rPr>
                  <a:t>不完全信息，各方存在只有自己知道的参数，称为类其型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2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Θ</m:t>
                        </m:r>
                      </m:e>
                      <m:sub>
                        <m:r>
                          <a:rPr lang="en-US" altLang="zh-CN" sz="2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200" dirty="0" smtClean="0">
                  <a:solidFill>
                    <a:srgbClr val="0000FF"/>
                  </a:solidFill>
                </a:endParaRPr>
              </a:p>
              <a:p>
                <a:pPr marL="800100" lvl="1" indent="-342900">
                  <a:buFont typeface="Wingdings" panose="05000000000000000000" pitchFamily="2" charset="2"/>
                  <a:buChar char="ü"/>
                </a:pPr>
                <a:r>
                  <a:rPr lang="zh-CN" altLang="en-US" sz="2200" dirty="0" smtClean="0">
                    <a:solidFill>
                      <a:srgbClr val="0000FF"/>
                    </a:solidFill>
                  </a:rPr>
                  <a:t>全体参与人类型向量 </a:t>
                </a:r>
                <a14:m>
                  <m:oMath xmlns:m="http://schemas.openxmlformats.org/officeDocument/2006/math">
                    <m:r>
                      <a:rPr lang="zh-CN" altLang="en-US" sz="2200" b="1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zh-CN" altLang="en-US" sz="2200" dirty="0" smtClean="0">
                    <a:solidFill>
                      <a:srgbClr val="0000FF"/>
                    </a:solidFill>
                  </a:rPr>
                  <a:t> 的先验分布已知</a:t>
                </a:r>
                <a:endParaRPr lang="en-US" altLang="zh-CN" sz="2200" dirty="0" smtClean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836712"/>
                <a:ext cx="8902352" cy="166199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107504" y="2632263"/>
                <a:ext cx="8902352" cy="2092881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 smtClean="0"/>
                  <a:t>策略空间</a:t>
                </a:r>
                <a:endParaRPr lang="en-US" altLang="zh-CN" sz="2400" dirty="0" smtClean="0"/>
              </a:p>
              <a:p>
                <a:pPr marL="800100" lvl="1" indent="-342900">
                  <a:buFont typeface="Wingdings" panose="05000000000000000000" pitchFamily="2" charset="2"/>
                  <a:buChar char="ü"/>
                </a:pPr>
                <a:r>
                  <a:rPr lang="zh-CN" altLang="en-US" sz="2200" dirty="0"/>
                  <a:t>完全信息</a:t>
                </a:r>
                <a:r>
                  <a:rPr lang="zh-CN" altLang="en-US" sz="2200" dirty="0" smtClean="0"/>
                  <a:t>，纯策略空间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 dirty="0" smtClean="0"/>
                  <a:t>  </a:t>
                </a:r>
                <a:r>
                  <a:rPr lang="en-US" altLang="zh-CN" sz="2200" dirty="0" smtClean="0"/>
                  <a:t>= </a:t>
                </a:r>
                <a:r>
                  <a:rPr lang="zh-CN" altLang="en-US" sz="2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行动集合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𝒜</m:t>
                        </m:r>
                      </m:e>
                      <m:sub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200" u="sng" dirty="0" smtClean="0"/>
              </a:p>
              <a:p>
                <a:pPr marL="800100" lvl="1" indent="-342900">
                  <a:buFont typeface="Wingdings" panose="05000000000000000000" pitchFamily="2" charset="2"/>
                  <a:buChar char="ü"/>
                </a:pPr>
                <a:r>
                  <a:rPr lang="zh-CN" altLang="en-US" sz="2200" dirty="0" smtClean="0">
                    <a:solidFill>
                      <a:srgbClr val="0000FF"/>
                    </a:solidFill>
                  </a:rPr>
                  <a:t>不完全信息，考虑参与人的类型，策略为从类型到行动的映射</a:t>
                </a:r>
                <a:endParaRPr lang="en-US" altLang="zh-CN" sz="2200" dirty="0" smtClean="0">
                  <a:solidFill>
                    <a:srgbClr val="0000FF"/>
                  </a:solidFill>
                </a:endParaRPr>
              </a:p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Θ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𝒜</m:t>
                          </m:r>
                        </m:e>
                        <m:sub>
                          <m:r>
                            <a:rPr lang="en-US" altLang="zh-CN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sz="2200" dirty="0"/>
              </a:p>
              <a:p>
                <a:pPr marL="800100" lvl="1" indent="-342900">
                  <a:buFont typeface="Wingdings" panose="05000000000000000000" pitchFamily="2" charset="2"/>
                  <a:buChar char="ü"/>
                </a:pPr>
                <a:r>
                  <a:rPr lang="zh-CN" altLang="en-US" sz="2200" dirty="0" smtClean="0">
                    <a:solidFill>
                      <a:srgbClr val="0000FF"/>
                    </a:solidFill>
                  </a:rPr>
                  <a:t>纯策略空间</a:t>
                </a:r>
                <a14:m>
                  <m:oMath xmlns:m="http://schemas.openxmlformats.org/officeDocument/2006/math">
                    <m:r>
                      <a:rPr lang="en-US" altLang="zh-CN" sz="22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200" dirty="0" smtClean="0">
                    <a:solidFill>
                      <a:srgbClr val="0000FF"/>
                    </a:solidFill>
                  </a:rPr>
                  <a:t> 包含全部可能映射 </a:t>
                </a:r>
                <a:r>
                  <a:rPr lang="en-US" altLang="zh-CN" sz="2200" dirty="0" smtClean="0">
                    <a:solidFill>
                      <a:srgbClr val="0000FF"/>
                    </a:solidFill>
                  </a:rPr>
                  <a:t>(</a:t>
                </a:r>
                <a:r>
                  <a:rPr lang="zh-CN" altLang="en-US" sz="2200" dirty="0" smtClean="0">
                    <a:solidFill>
                      <a:srgbClr val="0000FF"/>
                    </a:solidFill>
                  </a:rPr>
                  <a:t>混合策略空间结构复杂</a:t>
                </a:r>
                <a:r>
                  <a:rPr lang="en-US" altLang="zh-CN" sz="2200" dirty="0" smtClean="0">
                    <a:solidFill>
                      <a:srgbClr val="0000FF"/>
                    </a:solidFill>
                  </a:rPr>
                  <a:t>)</a:t>
                </a:r>
                <a:endParaRPr lang="zh-CN" altLang="zh-CN" sz="2200" u="sng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504" y="2632263"/>
                <a:ext cx="8902352" cy="209288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/>
          <p:cNvSpPr txBox="1"/>
          <p:nvPr/>
        </p:nvSpPr>
        <p:spPr>
          <a:xfrm>
            <a:off x="453206" y="4904000"/>
            <a:ext cx="8352928" cy="147732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两</a:t>
            </a:r>
            <a:r>
              <a:rPr lang="zh-CN" altLang="en-US" sz="2000" dirty="0" smtClean="0"/>
              <a:t>人各发一张牌，比大小定胜负</a:t>
            </a:r>
            <a:endParaRPr lang="en-US" altLang="zh-CN" sz="2000" dirty="0" smtClean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000" dirty="0" smtClean="0"/>
              <a:t>底牌，不完全信息</a:t>
            </a:r>
            <a:endParaRPr lang="en-US" altLang="zh-CN" sz="2000" dirty="0" smtClean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000" dirty="0" smtClean="0"/>
              <a:t>综合考虑己方底牌，猜测对手</a:t>
            </a:r>
            <a:r>
              <a:rPr lang="zh-CN" altLang="en-US" sz="2000" dirty="0"/>
              <a:t>底牌</a:t>
            </a:r>
            <a:r>
              <a:rPr lang="zh-CN" altLang="en-US" sz="2000" dirty="0" smtClean="0"/>
              <a:t>，决定 弃牌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开牌</a:t>
            </a:r>
            <a:endParaRPr lang="en-US" altLang="zh-CN" sz="2000" dirty="0" smtClean="0"/>
          </a:p>
          <a:p>
            <a:pPr marL="800100" lvl="1" indent="-342900">
              <a:buFont typeface="Wingdings" panose="05000000000000000000" pitchFamily="2" charset="2"/>
              <a:buChar char="ü"/>
            </a:pPr>
            <a:r>
              <a:rPr lang="zh-CN" altLang="en-US" sz="2000" dirty="0" smtClean="0"/>
              <a:t>贝叶斯公式，后验概率</a:t>
            </a:r>
            <a:endParaRPr lang="en-US" altLang="zh-CN" sz="2000" dirty="0" smtClean="0"/>
          </a:p>
        </p:txBody>
      </p:sp>
    </p:spTree>
    <p:extLst>
      <p:ext uri="{BB962C8B-B14F-4D97-AF65-F5344CB8AC3E}">
        <p14:creationId xmlns:p14="http://schemas.microsoft.com/office/powerpoint/2010/main" val="891461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完全信息静态博弈</a:t>
            </a:r>
            <a:r>
              <a:rPr lang="en-US" altLang="zh-CN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贝叶斯纳什均衡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23</a:t>
            </a:fld>
            <a:endParaRPr lang="en-US" altLang="zh-CN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72008" y="980728"/>
                <a:ext cx="9036496" cy="2710614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 smtClean="0"/>
                  <a:t>贝叶斯纳什均衡 </a:t>
                </a:r>
                <a:r>
                  <a:rPr lang="en-US" altLang="zh-CN" sz="2400" dirty="0" smtClean="0"/>
                  <a:t>(BNE)</a:t>
                </a:r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zh-CN" sz="2200" dirty="0" smtClean="0"/>
                  <a:t>Bayesian-Nash Equilibrium</a:t>
                </a:r>
              </a:p>
              <a:p>
                <a:pPr marL="800100" lvl="1" indent="-342900">
                  <a:buFont typeface="Wingdings" panose="05000000000000000000" pitchFamily="2" charset="2"/>
                  <a:buChar char="ü"/>
                </a:pPr>
                <a:r>
                  <a:rPr lang="zh-CN" altLang="en-US" sz="2200" dirty="0" smtClean="0"/>
                  <a:t>根据己方类型，计算条件期望效用</a:t>
                </a:r>
                <a:endParaRPr lang="en-US" altLang="zh-CN" sz="2200" dirty="0" smtClean="0"/>
              </a:p>
              <a:p>
                <a:pPr marL="800100" lvl="1" indent="-34290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zh-CN" altLang="en-US" sz="2200" dirty="0" smtClean="0"/>
                  <a:t>依据</a:t>
                </a:r>
                <a:r>
                  <a:rPr lang="zh-CN" altLang="en-US" sz="2200" dirty="0"/>
                  <a:t>条件期望</a:t>
                </a:r>
                <a:r>
                  <a:rPr lang="zh-CN" altLang="en-US" sz="2200" dirty="0" smtClean="0"/>
                  <a:t>效用，各方没有单方面改变策略的激励</a:t>
                </a:r>
                <a:r>
                  <a:rPr lang="en-US" altLang="zh-CN" sz="2200" dirty="0" smtClean="0"/>
                  <a:t>(NE</a:t>
                </a:r>
                <a:r>
                  <a:rPr lang="zh-CN" altLang="en-US" sz="2200" dirty="0" smtClean="0"/>
                  <a:t>条件</a:t>
                </a:r>
                <a:r>
                  <a:rPr lang="en-US" altLang="zh-CN" sz="2200" dirty="0" smtClean="0"/>
                  <a:t>)</a:t>
                </a:r>
              </a:p>
              <a:p>
                <a:pPr marL="0" lvl="1" algn="ctr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altLang="zh-CN" sz="2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2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altLang="zh-CN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sSub>
                          <m:sSub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2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2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b>
                                    <m:r>
                                      <a:rPr lang="en-US" altLang="zh-CN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2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𝒔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𝜽</m:t>
                                    </m:r>
                                  </m:e>
                                  <m:sub>
                                    <m:r>
                                      <a:rPr lang="en-US" altLang="zh-CN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22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2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2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2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𝜽</m:t>
                                </m:r>
                              </m:e>
                              <m:sub>
                                <m: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2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r>
                  <a:rPr lang="en-US" altLang="zh-CN" sz="2200" dirty="0" smtClean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sSub>
                      <m:sSubPr>
                        <m:ctrlP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sSub>
                      <m:sSubPr>
                        <m:ctrlP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200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</m:oMath>
                </a14:m>
                <a:r>
                  <a:rPr lang="en-US" altLang="zh-CN" sz="22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2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ℐ</m:t>
                    </m:r>
                  </m:oMath>
                </a14:m>
                <a:endParaRPr lang="zh-CN" altLang="zh-CN" sz="22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08" y="980728"/>
                <a:ext cx="9036496" cy="271061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/>
          <p:cNvSpPr/>
          <p:nvPr/>
        </p:nvSpPr>
        <p:spPr>
          <a:xfrm>
            <a:off x="179512" y="2942939"/>
            <a:ext cx="864096" cy="392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>
            <a:stCxn id="8" idx="2"/>
            <a:endCxn id="10" idx="0"/>
          </p:cNvCxnSpPr>
          <p:nvPr/>
        </p:nvCxnSpPr>
        <p:spPr>
          <a:xfrm>
            <a:off x="611560" y="3335015"/>
            <a:ext cx="467779" cy="7816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50974" y="4116633"/>
            <a:ext cx="1656730" cy="6085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决策考虑效用的条件期望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716016" y="2942939"/>
            <a:ext cx="864096" cy="392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/>
          <p:cNvCxnSpPr>
            <a:stCxn id="16" idx="2"/>
          </p:cNvCxnSpPr>
          <p:nvPr/>
        </p:nvCxnSpPr>
        <p:spPr>
          <a:xfrm flipH="1">
            <a:off x="1907704" y="3335015"/>
            <a:ext cx="3240360" cy="78161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1475655" y="2924944"/>
            <a:ext cx="1836881" cy="39207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>
            <a:stCxn id="19" idx="2"/>
            <a:endCxn id="23" idx="0"/>
          </p:cNvCxnSpPr>
          <p:nvPr/>
        </p:nvCxnSpPr>
        <p:spPr>
          <a:xfrm>
            <a:off x="2394096" y="3317020"/>
            <a:ext cx="1731674" cy="1007781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2915816" y="4324801"/>
            <a:ext cx="2419907" cy="39207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策略依赖参与人类型</a:t>
            </a:r>
            <a:endParaRPr lang="zh-CN" altLang="en-US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005136" y="2924944"/>
            <a:ext cx="1807223" cy="392076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箭头连接符 24"/>
          <p:cNvCxnSpPr/>
          <p:nvPr/>
        </p:nvCxnSpPr>
        <p:spPr>
          <a:xfrm flipH="1">
            <a:off x="5332777" y="3324660"/>
            <a:ext cx="672360" cy="1010009"/>
          </a:xfrm>
          <a:prstGeom prst="straightConnector1">
            <a:avLst/>
          </a:prstGeom>
          <a:ln w="1905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3398470" y="2942939"/>
            <a:ext cx="832507" cy="39207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50"/>
              </a:solidFill>
            </a:endParaRPr>
          </a:p>
        </p:txBody>
      </p:sp>
      <p:cxnSp>
        <p:nvCxnSpPr>
          <p:cNvPr id="30" name="直接箭头连接符 29"/>
          <p:cNvCxnSpPr/>
          <p:nvPr/>
        </p:nvCxnSpPr>
        <p:spPr>
          <a:xfrm>
            <a:off x="4230977" y="3327375"/>
            <a:ext cx="2183709" cy="997426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6414686" y="4314487"/>
            <a:ext cx="2405786" cy="39207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效用依赖参与人类型</a:t>
            </a:r>
            <a:endParaRPr lang="zh-CN" altLang="en-US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7877417" y="2935299"/>
            <a:ext cx="832507" cy="39207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B050"/>
              </a:solidFill>
            </a:endParaRPr>
          </a:p>
        </p:txBody>
      </p:sp>
      <p:cxnSp>
        <p:nvCxnSpPr>
          <p:cNvPr id="35" name="直接箭头连接符 34"/>
          <p:cNvCxnSpPr>
            <a:endCxn id="31" idx="0"/>
          </p:cNvCxnSpPr>
          <p:nvPr/>
        </p:nvCxnSpPr>
        <p:spPr>
          <a:xfrm flipH="1">
            <a:off x="7617579" y="3353010"/>
            <a:ext cx="619480" cy="961477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539552" y="5229200"/>
            <a:ext cx="8160890" cy="101566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完全信息静态博弈，可以引入虚拟类型，转化为不完全信息静态博弈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纯策略同样为选择行动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根据类型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混合策略则等价为贝叶斯纳什均衡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7546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6" grpId="0" animBg="1"/>
      <p:bldP spid="19" grpId="0" animBg="1"/>
      <p:bldP spid="23" grpId="0" animBg="1"/>
      <p:bldP spid="24" grpId="0" animBg="1"/>
      <p:bldP spid="29" grpId="0" animBg="1"/>
      <p:bldP spid="31" grpId="0" animBg="1"/>
      <p:bldP spid="34" grpId="0" animBg="1"/>
      <p:bldP spid="3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纳什均衡</a:t>
            </a:r>
            <a:r>
              <a:rPr lang="en-US" altLang="zh-CN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贝叶斯纳什均衡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24</a:t>
            </a:fld>
            <a:endParaRPr lang="en-US" altLang="zh-CN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739904"/>
                <a:ext cx="8640960" cy="5281384"/>
              </a:xfrm>
            </p:spPr>
            <p:txBody>
              <a:bodyPr/>
              <a:lstStyle/>
              <a:p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dirty="0" smtClean="0"/>
                  <a:t>=2 </a:t>
                </a:r>
                <a:r>
                  <a:rPr lang="zh-CN" altLang="en-US" dirty="0" smtClean="0"/>
                  <a:t>公地悲剧</a:t>
                </a:r>
                <a:endParaRPr lang="en-US" altLang="zh-CN" dirty="0" smtClean="0"/>
              </a:p>
              <a:p>
                <a:r>
                  <a:rPr lang="zh-CN" altLang="en-US" dirty="0" smtClean="0"/>
                  <a:t>牧民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的成本 </a:t>
                </a:r>
                <a:r>
                  <a:rPr lang="en-US" altLang="zh-CN" i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</a:t>
                </a:r>
                <a:r>
                  <a:rPr lang="en-US" altLang="zh-CN" dirty="0" smtClean="0"/>
                  <a:t>=4</a:t>
                </a:r>
              </a:p>
              <a:p>
                <a:r>
                  <a:rPr lang="zh-CN" altLang="en-US" dirty="0" smtClean="0"/>
                  <a:t>牧民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引进了新技术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掌握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新技术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，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endParaRPr lang="en-US" altLang="zh-CN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尚未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掌握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进行技术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，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endParaRPr lang="en-US" altLang="zh-CN" dirty="0" smtClean="0"/>
              </a:p>
              <a:p>
                <a:r>
                  <a:rPr lang="zh-CN" altLang="en-US" dirty="0" smtClean="0"/>
                  <a:t>牧民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是否完全掌握了新技术，是私有</a:t>
                </a:r>
                <a:r>
                  <a:rPr lang="zh-CN" altLang="en-US" dirty="0"/>
                  <a:t>信息</a:t>
                </a:r>
                <a:endParaRPr lang="en-US" altLang="zh-CN" dirty="0"/>
              </a:p>
              <a:p>
                <a:pPr lvl="1"/>
                <a:r>
                  <a:rPr lang="zh-CN" altLang="en-US" dirty="0" smtClean="0"/>
                  <a:t>牧民</a:t>
                </a:r>
                <a:r>
                  <a:rPr lang="en-US" altLang="zh-CN" dirty="0" smtClean="0"/>
                  <a:t>1</a:t>
                </a:r>
                <a:r>
                  <a:rPr lang="zh-CN" altLang="en-US" dirty="0" smtClean="0"/>
                  <a:t>认为牧民</a:t>
                </a:r>
                <a:r>
                  <a:rPr lang="en-US" altLang="zh-CN" dirty="0" smtClean="0"/>
                  <a:t>2</a:t>
                </a:r>
                <a:r>
                  <a:rPr lang="zh-CN" altLang="en-US" dirty="0" smtClean="0"/>
                  <a:t>掌握了新技术的概率是</a:t>
                </a:r>
                <a:r>
                  <a:rPr lang="en-US" altLang="zh-CN" dirty="0" smtClean="0"/>
                  <a:t>1/2</a:t>
                </a:r>
              </a:p>
            </p:txBody>
          </p:sp>
        </mc:Choice>
        <mc:Fallback xmlns="">
          <p:sp>
            <p:nvSpPr>
              <p:cNvPr id="21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739904"/>
                <a:ext cx="8640960" cy="5281384"/>
              </a:xfrm>
              <a:blipFill rotWithShape="0">
                <a:blip r:embed="rId2"/>
                <a:stretch>
                  <a:fillRect l="-635" t="-1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863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纳什均衡</a:t>
            </a:r>
            <a:r>
              <a:rPr lang="en-US" altLang="zh-CN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贝叶斯纳什均衡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25</a:t>
            </a:fld>
            <a:endParaRPr lang="en-US" altLang="zh-CN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739904"/>
                <a:ext cx="8640960" cy="5857448"/>
              </a:xfrm>
            </p:spPr>
            <p:txBody>
              <a:bodyPr/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牧民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的期望收益：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u</m:t>
                          </m:r>
                          <m:r>
                            <m:rPr>
                              <m:nor/>
                            </m:rPr>
                            <a:rPr lang="en-US" altLang="zh-CN" baseline="-250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en-US" altLang="zh-CN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en-US" altLang="zh-CN" baseline="-250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en-US" altLang="zh-CN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en-US" altLang="zh-CN" baseline="-250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zh-CN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nor/>
                        </m:rPr>
                        <a:rPr lang="en-US" altLang="zh-CN" i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u</m:t>
                      </m:r>
                      <m:r>
                        <m:rPr>
                          <m:nor/>
                        </m:rPr>
                        <a:rPr lang="en-US" altLang="zh-CN" baseline="-250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CN" i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i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i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cH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) + </m:t>
                      </m:r>
                      <m:f>
                        <m:f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nor/>
                        </m:rPr>
                        <a:rPr lang="en-US" altLang="zh-CN" i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u</m:t>
                      </m:r>
                      <m:r>
                        <m:rPr>
                          <m:nor/>
                        </m:rPr>
                        <a:rPr lang="en-US" altLang="zh-CN" baseline="-250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CN" i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i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i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cL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 smtClean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nor/>
                        </m:rPr>
                        <a:rPr lang="en-US" altLang="zh-CN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q</m:t>
                      </m:r>
                      <m:r>
                        <m:rPr>
                          <m:nor/>
                        </m:rPr>
                        <a:rPr lang="en-US" altLang="zh-CN" baseline="-250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CN" b="0" i="0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100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q</m:t>
                      </m:r>
                      <m:r>
                        <m:rPr>
                          <m:nor/>
                        </m:rPr>
                        <a:rPr lang="en-US" altLang="zh-CN" baseline="-250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altLang="zh-CN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q</m:t>
                      </m:r>
                      <m:r>
                        <a:rPr lang="en-US" altLang="zh-CN" b="0" i="1" baseline="-2500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i="1" baseline="3000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altLang="zh-CN" b="0" i="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4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) + </m:t>
                      </m:r>
                      <m:f>
                        <m:fPr>
                          <m:ctrl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r>
                        <m:rPr>
                          <m:nor/>
                        </m:rP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q</m:t>
                      </m:r>
                      <m:r>
                        <m:rPr>
                          <m:nor/>
                        </m:rPr>
                        <a:rPr lang="en-US" altLang="zh-CN" baseline="-250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(100−</m:t>
                      </m:r>
                      <m:r>
                        <m:rPr>
                          <m:nor/>
                        </m:rP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q</m:t>
                      </m:r>
                      <m:r>
                        <m:rPr>
                          <m:nor/>
                        </m:rPr>
                        <a:rPr lang="en-US" altLang="zh-CN" baseline="-250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q</m:t>
                      </m:r>
                      <m:r>
                        <a:rPr lang="en-US" altLang="zh-CN" i="1" baseline="-2500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i="1" baseline="3000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𝐿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4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endParaRPr lang="en-US" altLang="zh-CN" dirty="0" smtClean="0">
                  <a:solidFill>
                    <a:srgbClr val="FF0000"/>
                  </a:solidFill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endParaRPr lang="en-US" altLang="zh-CN" dirty="0">
                  <a:solidFill>
                    <a:srgbClr val="FF0000"/>
                  </a:solidFill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altLang="zh-CN" dirty="0" smtClean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4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q</m:t>
                    </m:r>
                    <m:r>
                      <m:rPr>
                        <m:nor/>
                      </m:rPr>
                      <a:rPr lang="en-US" altLang="zh-CN" baseline="-25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q</m:t>
                    </m:r>
                    <m:r>
                      <a:rPr lang="en-US" altLang="zh-CN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q</m:t>
                    </m:r>
                    <m:r>
                      <a:rPr lang="en-US" altLang="zh-CN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=96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endParaRPr lang="en-US" altLang="zh-CN" dirty="0" smtClean="0"/>
              </a:p>
            </p:txBody>
          </p:sp>
        </mc:Choice>
        <mc:Fallback xmlns="">
          <p:sp>
            <p:nvSpPr>
              <p:cNvPr id="21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739904"/>
                <a:ext cx="8640960" cy="5857448"/>
              </a:xfrm>
              <a:blipFill rotWithShape="0">
                <a:blip r:embed="rId2"/>
                <a:stretch>
                  <a:fillRect l="-635" t="-17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07667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纳什均衡</a:t>
            </a:r>
            <a:r>
              <a:rPr lang="en-US" altLang="zh-CN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贝叶斯纳什均衡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26</a:t>
            </a:fld>
            <a:endParaRPr lang="en-US" altLang="zh-CN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523880"/>
                <a:ext cx="8640960" cy="5857448"/>
              </a:xfrm>
            </p:spPr>
            <p:txBody>
              <a:bodyPr/>
              <a:lstStyle/>
              <a:p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牧民</a:t>
                </a:r>
                <a:r>
                  <a:rPr lang="en-US" altLang="zh-CN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期望收益：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掌握了新技术</a:t>
                </a:r>
                <a:endParaRPr lang="en-US" altLang="zh-CN" dirty="0" smtClean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44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u</m:t>
                          </m:r>
                          <m:r>
                            <m:rPr>
                              <m:nor/>
                            </m:rPr>
                            <a:rPr lang="en-US" altLang="zh-CN" b="0" i="0" baseline="-25000" dirty="0" smtClean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zh-CN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en-US" altLang="zh-CN" baseline="-250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en-US" altLang="zh-CN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en-US" altLang="zh-CN" baseline="-250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zh-CN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i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u</m:t>
                      </m:r>
                      <m:r>
                        <m:rPr>
                          <m:nor/>
                        </m:rPr>
                        <a:rPr lang="en-US" altLang="zh-CN" b="0" i="0" baseline="-25000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CN" i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i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i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altLang="zh-CN" i="1" baseline="3000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𝐿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q</m:t>
                      </m:r>
                      <m:r>
                        <a:rPr lang="en-US" altLang="zh-CN" i="1" baseline="-2500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i="1" baseline="3000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𝐿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(100−</m:t>
                      </m:r>
                      <m:r>
                        <m:rPr>
                          <m:nor/>
                        </m:rP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q</m:t>
                      </m:r>
                      <m:r>
                        <m:rPr>
                          <m:nor/>
                        </m:rPr>
                        <a:rPr lang="en-US" altLang="zh-CN" baseline="-250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q</m:t>
                      </m:r>
                      <m:r>
                        <a:rPr lang="en-US" altLang="zh-CN" i="1" baseline="-2500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i="1" baseline="3000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𝐿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altLang="zh-CN" b="0" i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q</m:t>
                    </m:r>
                    <m:r>
                      <m:rPr>
                        <m:nor/>
                      </m:rPr>
                      <a:rPr lang="en-US" altLang="zh-CN" baseline="-25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altLang="zh-CN" b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m:rPr>
                        <m:nor/>
                      </m:rP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q</m:t>
                    </m:r>
                    <m:r>
                      <a:rPr lang="en-US" altLang="zh-CN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98</a:t>
                </a:r>
              </a:p>
              <a:p>
                <a:pPr lvl="1"/>
                <a:r>
                  <a:rPr lang="zh-CN" altLang="en-US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尚未掌握新技术</a:t>
                </a:r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44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u</m:t>
                          </m:r>
                          <m:r>
                            <m:rPr>
                              <m:nor/>
                            </m:rPr>
                            <a:rPr lang="en-US" altLang="zh-CN" baseline="-250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zh-CN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m:rPr>
                              <m:nor/>
                            </m:r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en-US" altLang="zh-CN" baseline="-250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lang="en-US" altLang="zh-CN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altLang="zh-CN" i="1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en-US" altLang="zh-CN" baseline="-25000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lang="en-US" altLang="zh-CN" dirty="0">
                              <a:solidFill>
                                <a:srgbClr val="0000FF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d>
                      <m:r>
                        <a:rPr lang="en-US" altLang="zh-CN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i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u</m:t>
                      </m:r>
                      <m:r>
                        <m:rPr>
                          <m:nor/>
                        </m:rPr>
                        <a:rPr lang="en-US" altLang="zh-CN" baseline="-250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en-US" altLang="zh-CN" i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lang="en-US" altLang="zh-CN" i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lang="en-US" altLang="zh-CN" i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c</m:t>
                      </m:r>
                      <m:r>
                        <a:rPr lang="en-US" altLang="zh-CN" i="1" baseline="3000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q</m:t>
                      </m:r>
                      <m:r>
                        <a:rPr lang="en-US" altLang="zh-CN" i="1" baseline="-2500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b="0" i="1" baseline="3000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(100−</m:t>
                      </m:r>
                      <m:r>
                        <m:rPr>
                          <m:nor/>
                        </m:rP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q</m:t>
                      </m:r>
                      <m:r>
                        <m:rPr>
                          <m:nor/>
                        </m:rPr>
                        <a:rPr lang="en-US" altLang="zh-CN" baseline="-25000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1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altLang="zh-CN" i="1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q</m:t>
                      </m:r>
                      <m:r>
                        <a:rPr lang="en-US" altLang="zh-CN" i="1" baseline="-25000" dirty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altLang="zh-CN" b="0" i="1" baseline="30000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n-US" altLang="zh-CN" b="0" i="0" dirty="0" smtClean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4</m:t>
                      </m:r>
                      <m:r>
                        <m:rPr>
                          <m:nor/>
                        </m:rPr>
                        <a:rPr lang="en-US" altLang="zh-CN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q</m:t>
                    </m:r>
                    <m:r>
                      <m:rPr>
                        <m:nor/>
                      </m:rPr>
                      <a:rPr lang="en-US" altLang="zh-CN" baseline="-25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altLang="zh-CN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m:rPr>
                        <m:nor/>
                      </m:rP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q</m:t>
                    </m:r>
                    <m:r>
                      <a:rPr lang="en-US" altLang="zh-CN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b="0" i="1" baseline="3000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</a:t>
                </a:r>
                <a:r>
                  <a:rPr lang="en-US" altLang="zh-CN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96</a:t>
                </a:r>
              </a:p>
              <a:p>
                <a:pPr marL="0" indent="0" algn="ctr">
                  <a:buNone/>
                </a:pPr>
                <a:endParaRPr lang="en-US" altLang="zh-CN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r>
                  <a:rPr lang="en-US" altLang="zh-CN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4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q</m:t>
                    </m:r>
                    <m:r>
                      <m:rPr>
                        <m:nor/>
                      </m:rPr>
                      <a:rPr lang="en-US" altLang="zh-CN" baseline="-25000" dirty="0">
                        <a:solidFill>
                          <a:srgbClr val="FF0000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q</m:t>
                    </m:r>
                    <m:r>
                      <a:rPr lang="en-US" altLang="zh-CN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m:rPr>
                        <m:nor/>
                      </m:rPr>
                      <a:rPr lang="en-US" altLang="zh-CN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q</m:t>
                    </m:r>
                    <m:r>
                      <a:rPr lang="en-US" altLang="zh-CN" i="1" baseline="-25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i="1" baseline="3000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=96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  <a:p>
                <a:pPr marL="0" indent="0" algn="ctr">
                  <a:buNone/>
                </a:pPr>
                <a:endParaRPr lang="en-US" altLang="zh-CN" sz="1800" dirty="0" smtClean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m:rPr>
                        <m:nor/>
                      </m:rPr>
                      <a:rPr lang="en-US" altLang="zh-CN" baseline="-25000" dirty="0">
                        <a:solidFill>
                          <a:srgbClr val="0000FF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r>
                  <a:rPr lang="en-US" altLang="zh-CN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95</m:t>
                        </m:r>
                      </m:num>
                      <m:den>
                        <m:r>
                          <a:rPr lang="en-US" altLang="zh-CN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</m:t>
                    </m:r>
                    <m:r>
                      <a:rPr lang="en-US" altLang="zh-CN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31.67</m:t>
                    </m:r>
                  </m:oMath>
                </a14:m>
                <a:r>
                  <a:rPr lang="en-US" altLang="zh-CN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q</m:t>
                    </m:r>
                    <m:r>
                      <a:rPr lang="en-US" altLang="zh-CN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i="1" baseline="3000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 </m:t>
                    </m:r>
                  </m:oMath>
                </a14:m>
                <a:r>
                  <a:rPr lang="en-US" altLang="zh-CN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33.17</a:t>
                </a:r>
                <a:r>
                  <a:rPr lang="en-US" altLang="zh-CN" dirty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,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q</m:t>
                    </m:r>
                    <m:r>
                      <a:rPr lang="en-US" altLang="zh-CN" i="1" baseline="-25000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altLang="zh-CN" b="0" i="1" baseline="3000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𝐻</m:t>
                    </m:r>
                    <m:r>
                      <a:rPr lang="en-US" altLang="zh-CN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≈ </m:t>
                    </m:r>
                  </m:oMath>
                </a14:m>
                <a:r>
                  <a:rPr lang="en-US" altLang="zh-CN" dirty="0" smtClean="0">
                    <a:solidFill>
                      <a:srgbClr val="0000FF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32.17</a:t>
                </a:r>
                <a:endParaRPr lang="en-US" altLang="zh-CN" dirty="0">
                  <a:solidFill>
                    <a:srgbClr val="0000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 algn="ctr">
                  <a:buNone/>
                </a:pPr>
                <a:endParaRPr lang="en-US" altLang="zh-CN" dirty="0" smtClean="0"/>
              </a:p>
            </p:txBody>
          </p:sp>
        </mc:Choice>
        <mc:Fallback xmlns="">
          <p:sp>
            <p:nvSpPr>
              <p:cNvPr id="21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523880"/>
                <a:ext cx="8640960" cy="5857448"/>
              </a:xfrm>
              <a:blipFill rotWithShape="0">
                <a:blip r:embed="rId2"/>
                <a:stretch>
                  <a:fillRect l="-635" t="-1769" b="-33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65293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动态田忌赛马</a:t>
            </a:r>
            <a:endParaRPr lang="zh-CN" altLang="en-US" b="0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27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sp>
        <p:nvSpPr>
          <p:cNvPr id="56" name="内容占位符 2"/>
          <p:cNvSpPr>
            <a:spLocks noGrp="1"/>
          </p:cNvSpPr>
          <p:nvPr>
            <p:ph idx="1"/>
          </p:nvPr>
        </p:nvSpPr>
        <p:spPr>
          <a:xfrm>
            <a:off x="35496" y="523880"/>
            <a:ext cx="9361040" cy="5857448"/>
          </a:xfrm>
        </p:spPr>
        <p:txBody>
          <a:bodyPr/>
          <a:lstStyle/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静态：齐威王和田忌决定三匹马的出场顺序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动态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每一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场开始前才决定当场比赛用什么马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比赛分三场，但是只有两个决策点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最后一场是什么马，已经不需要决策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状态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信息集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第一场：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[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]=[{A,B,C}, {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a,b,c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}]</a:t>
            </a: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第二场：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]=[(</a:t>
            </a:r>
            <a:r>
              <a:rPr lang="en-US" altLang="zh-CN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), ({A,B,C}\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,{</a:t>
            </a:r>
            <a:r>
              <a:rPr lang="en-US" altLang="zh-CN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a,b,c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}\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)]</a:t>
            </a:r>
          </a:p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策略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齐威王：</a:t>
            </a:r>
            <a:r>
              <a:rPr lang="en-US" altLang="zh-CN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([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])=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([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])=</a:t>
            </a:r>
            <a:r>
              <a:rPr lang="en-US" altLang="zh-CN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田忌：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([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])=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([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US" altLang="zh-CN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])=</a:t>
            </a:r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2061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动态田忌赛马</a:t>
            </a:r>
            <a:endParaRPr lang="zh-CN" altLang="en-US" b="0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28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sp>
        <p:nvSpPr>
          <p:cNvPr id="56" name="内容占位符 2"/>
          <p:cNvSpPr>
            <a:spLocks noGrp="1"/>
          </p:cNvSpPr>
          <p:nvPr>
            <p:ph idx="1"/>
          </p:nvPr>
        </p:nvSpPr>
        <p:spPr>
          <a:xfrm>
            <a:off x="35496" y="523880"/>
            <a:ext cx="9361040" cy="5857448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博弈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逻辑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在每一个状态，做决策时必须考虑到后续状态</a:t>
            </a:r>
            <a:endParaRPr lang="en-US" altLang="zh-CN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611560" y="1988840"/>
          <a:ext cx="8136904" cy="212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927"/>
                <a:gridCol w="2111393"/>
                <a:gridCol w="2592288"/>
                <a:gridCol w="1368152"/>
                <a:gridCol w="1296144"/>
              </a:tblGrid>
              <a:tr h="370840">
                <a:tc rowSpan="2" gridSpan="2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田忌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</a:t>
                      </a:r>
                      <a:r>
                        <a:rPr lang="zh-CN" altLang="en-US" dirty="0" smtClean="0"/>
                        <a:t>；</a:t>
                      </a:r>
                      <a:r>
                        <a:rPr lang="en-US" altLang="zh-CN" dirty="0" smtClean="0"/>
                        <a:t>{b,</a:t>
                      </a:r>
                      <a:r>
                        <a:rPr lang="en-US" altLang="zh-CN" baseline="0" dirty="0" smtClean="0"/>
                        <a:t> c</a:t>
                      </a:r>
                      <a:r>
                        <a:rPr lang="en-US" altLang="zh-CN" dirty="0" smtClean="0"/>
                        <a:t>}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b</a:t>
                      </a:r>
                      <a:r>
                        <a:rPr lang="zh-CN" altLang="en-US" dirty="0" smtClean="0"/>
                        <a:t>；</a:t>
                      </a:r>
                      <a:r>
                        <a:rPr lang="en-US" altLang="zh-CN" dirty="0" smtClean="0"/>
                        <a:t>{a,</a:t>
                      </a:r>
                      <a:r>
                        <a:rPr lang="en-US" altLang="zh-CN" baseline="0" dirty="0" smtClean="0"/>
                        <a:t> c</a:t>
                      </a:r>
                      <a:r>
                        <a:rPr lang="en-US" altLang="zh-CN" dirty="0" smtClean="0"/>
                        <a:t>}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</a:t>
                      </a:r>
                      <a:r>
                        <a:rPr lang="zh-CN" altLang="en-US" dirty="0" smtClean="0"/>
                        <a:t>；</a:t>
                      </a:r>
                      <a:r>
                        <a:rPr lang="en-US" altLang="zh-CN" dirty="0" smtClean="0"/>
                        <a:t>{a,</a:t>
                      </a:r>
                      <a:r>
                        <a:rPr lang="en-US" altLang="zh-CN" baseline="0" dirty="0" smtClean="0"/>
                        <a:t> b</a:t>
                      </a:r>
                      <a:r>
                        <a:rPr lang="en-US" altLang="zh-CN" dirty="0" smtClean="0"/>
                        <a:t>}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齐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威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王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</a:t>
                      </a:r>
                      <a:r>
                        <a:rPr lang="zh-CN" altLang="en-US" dirty="0" smtClean="0"/>
                        <a:t>；</a:t>
                      </a:r>
                      <a:r>
                        <a:rPr lang="en-US" altLang="zh-CN" dirty="0" smtClean="0"/>
                        <a:t>{B, C}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(</a:t>
                      </a:r>
                      <a:r>
                        <a:rPr lang="en-US" altLang="zh-CN" dirty="0" err="1" smtClean="0">
                          <a:solidFill>
                            <a:srgbClr val="0000FF"/>
                          </a:solidFill>
                        </a:rPr>
                        <a:t>A,a</a:t>
                      </a: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); ({B, C}, {b,</a:t>
                      </a:r>
                      <a:r>
                        <a:rPr lang="en-US" altLang="zh-CN" baseline="0" dirty="0" smtClean="0">
                          <a:solidFill>
                            <a:srgbClr val="0000FF"/>
                          </a:solidFill>
                        </a:rPr>
                        <a:t> c</a:t>
                      </a: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})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1+</a:t>
                      </a:r>
                      <a:r>
                        <a:rPr lang="en-US" altLang="zh-CN" i="1" u="none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</a:t>
                      </a:r>
                      <a:r>
                        <a:rPr lang="en-US" altLang="zh-CN" i="0" u="none" baseline="-25000" dirty="0" smtClean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</a:t>
                      </a: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({B, C}, {b,</a:t>
                      </a:r>
                      <a:r>
                        <a:rPr lang="en-US" altLang="zh-CN" baseline="0" dirty="0" smtClean="0">
                          <a:solidFill>
                            <a:srgbClr val="0000FF"/>
                          </a:solidFill>
                        </a:rPr>
                        <a:t> c</a:t>
                      </a: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})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B</a:t>
                      </a:r>
                      <a:r>
                        <a:rPr lang="zh-CN" altLang="en-US" dirty="0" smtClean="0"/>
                        <a:t>；</a:t>
                      </a:r>
                      <a:r>
                        <a:rPr lang="en-US" altLang="zh-CN" dirty="0" smtClean="0"/>
                        <a:t>{A, C}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/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</a:t>
                      </a:r>
                      <a:r>
                        <a:rPr lang="zh-CN" altLang="en-US" dirty="0" smtClean="0"/>
                        <a:t>；</a:t>
                      </a:r>
                      <a:r>
                        <a:rPr lang="en-US" altLang="zh-CN" dirty="0" smtClean="0"/>
                        <a:t>{A, B}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5796917"/>
              </p:ext>
            </p:extLst>
          </p:nvPr>
        </p:nvGraphicFramePr>
        <p:xfrm>
          <a:off x="611560" y="4266984"/>
          <a:ext cx="8136904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927"/>
                <a:gridCol w="2111393"/>
                <a:gridCol w="1944216"/>
                <a:gridCol w="1656184"/>
                <a:gridCol w="1656184"/>
              </a:tblGrid>
              <a:tr h="370840">
                <a:tc rowSpan="2" gridSpan="2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田忌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</a:t>
                      </a:r>
                      <a:r>
                        <a:rPr lang="zh-CN" altLang="en-US" dirty="0" smtClean="0"/>
                        <a:t>；</a:t>
                      </a:r>
                      <a:r>
                        <a:rPr lang="en-US" altLang="zh-CN" dirty="0" smtClean="0"/>
                        <a:t>{b,</a:t>
                      </a:r>
                      <a:r>
                        <a:rPr lang="en-US" altLang="zh-CN" baseline="0" dirty="0" smtClean="0"/>
                        <a:t> c</a:t>
                      </a:r>
                      <a:r>
                        <a:rPr lang="en-US" altLang="zh-CN" dirty="0" smtClean="0"/>
                        <a:t>}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b</a:t>
                      </a:r>
                      <a:r>
                        <a:rPr lang="zh-CN" altLang="en-US" dirty="0" smtClean="0"/>
                        <a:t>；</a:t>
                      </a:r>
                      <a:r>
                        <a:rPr lang="en-US" altLang="zh-CN" dirty="0" smtClean="0"/>
                        <a:t>{a,</a:t>
                      </a:r>
                      <a:r>
                        <a:rPr lang="en-US" altLang="zh-CN" baseline="0" dirty="0" smtClean="0"/>
                        <a:t> c</a:t>
                      </a:r>
                      <a:r>
                        <a:rPr lang="en-US" altLang="zh-CN" dirty="0" smtClean="0"/>
                        <a:t>}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</a:t>
                      </a:r>
                      <a:r>
                        <a:rPr lang="zh-CN" altLang="en-US" dirty="0" smtClean="0"/>
                        <a:t>；</a:t>
                      </a:r>
                      <a:r>
                        <a:rPr lang="en-US" altLang="zh-CN" dirty="0" smtClean="0"/>
                        <a:t>{a,</a:t>
                      </a:r>
                      <a:r>
                        <a:rPr lang="en-US" altLang="zh-CN" baseline="0" dirty="0" smtClean="0"/>
                        <a:t> b</a:t>
                      </a:r>
                      <a:r>
                        <a:rPr lang="en-US" altLang="zh-CN" dirty="0" smtClean="0"/>
                        <a:t>}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 rowSpan="3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齐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威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王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</a:t>
                      </a:r>
                      <a:r>
                        <a:rPr lang="zh-CN" altLang="en-US" dirty="0" smtClean="0"/>
                        <a:t>；</a:t>
                      </a:r>
                      <a:r>
                        <a:rPr lang="en-US" altLang="zh-CN" dirty="0" smtClean="0"/>
                        <a:t>{B, C}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({B, C}, {b,</a:t>
                      </a:r>
                      <a:r>
                        <a:rPr lang="en-US" altLang="zh-CN" baseline="0" dirty="0" smtClean="0">
                          <a:solidFill>
                            <a:srgbClr val="0000FF"/>
                          </a:solidFill>
                        </a:rPr>
                        <a:t> c</a:t>
                      </a: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})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({B, C}, {a,</a:t>
                      </a:r>
                      <a:r>
                        <a:rPr lang="en-US" altLang="zh-CN" baseline="0" dirty="0" smtClean="0">
                          <a:solidFill>
                            <a:srgbClr val="0000FF"/>
                          </a:solidFill>
                        </a:rPr>
                        <a:t> c</a:t>
                      </a: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})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({B, C}, {a,</a:t>
                      </a:r>
                      <a:r>
                        <a:rPr lang="en-US" altLang="zh-CN" baseline="0" dirty="0" smtClean="0">
                          <a:solidFill>
                            <a:srgbClr val="0000FF"/>
                          </a:solidFill>
                        </a:rPr>
                        <a:t> b</a:t>
                      </a: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})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B</a:t>
                      </a:r>
                      <a:r>
                        <a:rPr lang="zh-CN" altLang="en-US" dirty="0" smtClean="0"/>
                        <a:t>；</a:t>
                      </a:r>
                      <a:r>
                        <a:rPr lang="en-US" altLang="zh-CN" dirty="0" smtClean="0"/>
                        <a:t>{A, C}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({A, C}, {b,</a:t>
                      </a:r>
                      <a:r>
                        <a:rPr lang="en-US" altLang="zh-CN" baseline="0" dirty="0" smtClean="0">
                          <a:solidFill>
                            <a:srgbClr val="0000FF"/>
                          </a:solidFill>
                        </a:rPr>
                        <a:t> c</a:t>
                      </a: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})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({A, C}, {a,</a:t>
                      </a:r>
                      <a:r>
                        <a:rPr lang="en-US" altLang="zh-CN" baseline="0" dirty="0" smtClean="0">
                          <a:solidFill>
                            <a:srgbClr val="0000FF"/>
                          </a:solidFill>
                        </a:rPr>
                        <a:t> c</a:t>
                      </a: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})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({A, C}, {a,</a:t>
                      </a:r>
                      <a:r>
                        <a:rPr lang="en-US" altLang="zh-CN" baseline="0" dirty="0" smtClean="0">
                          <a:solidFill>
                            <a:srgbClr val="0000FF"/>
                          </a:solidFill>
                        </a:rPr>
                        <a:t> b</a:t>
                      </a: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})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</a:t>
                      </a:r>
                      <a:r>
                        <a:rPr lang="zh-CN" altLang="en-US" dirty="0" smtClean="0"/>
                        <a:t>；</a:t>
                      </a:r>
                      <a:r>
                        <a:rPr lang="en-US" altLang="zh-CN" dirty="0" smtClean="0"/>
                        <a:t>{A, B}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({A, B}, {b,</a:t>
                      </a:r>
                      <a:r>
                        <a:rPr lang="en-US" altLang="zh-CN" baseline="0" dirty="0" smtClean="0">
                          <a:solidFill>
                            <a:srgbClr val="0000FF"/>
                          </a:solidFill>
                        </a:rPr>
                        <a:t> c</a:t>
                      </a: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})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({A, B}, {a,</a:t>
                      </a:r>
                      <a:r>
                        <a:rPr lang="en-US" altLang="zh-CN" baseline="0" dirty="0" smtClean="0">
                          <a:solidFill>
                            <a:srgbClr val="0000FF"/>
                          </a:solidFill>
                        </a:rPr>
                        <a:t> c</a:t>
                      </a: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})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({A, B}, {a,</a:t>
                      </a:r>
                      <a:r>
                        <a:rPr lang="en-US" altLang="zh-CN" baseline="0" dirty="0" smtClean="0">
                          <a:solidFill>
                            <a:srgbClr val="0000FF"/>
                          </a:solidFill>
                        </a:rPr>
                        <a:t> b</a:t>
                      </a: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})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7506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概念总结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Shapley Value</a:t>
            </a:r>
          </a:p>
          <a:p>
            <a:r>
              <a:rPr lang="zh-CN" altLang="en-US" dirty="0" smtClean="0"/>
              <a:t>均衡</a:t>
            </a:r>
            <a:endParaRPr lang="en-US" altLang="zh-CN" dirty="0" smtClean="0"/>
          </a:p>
          <a:p>
            <a:r>
              <a:rPr lang="zh-CN" altLang="en-US" dirty="0" smtClean="0"/>
              <a:t>博弈矩阵</a:t>
            </a:r>
            <a:endParaRPr lang="en-US" altLang="zh-CN" dirty="0" smtClean="0"/>
          </a:p>
          <a:p>
            <a:endParaRPr lang="en-US" altLang="zh-CN" sz="2400" dirty="0" smtClean="0"/>
          </a:p>
          <a:p>
            <a:r>
              <a:rPr lang="zh-CN" altLang="en-US" dirty="0" smtClean="0"/>
              <a:t>优势策略、劣势策略</a:t>
            </a:r>
            <a:endParaRPr lang="en-US" altLang="zh-CN" dirty="0" smtClean="0"/>
          </a:p>
          <a:p>
            <a:r>
              <a:rPr lang="zh-CN" altLang="en-US" dirty="0" smtClean="0"/>
              <a:t>混合策略</a:t>
            </a:r>
            <a:endParaRPr lang="en-US" altLang="zh-CN" dirty="0" smtClean="0"/>
          </a:p>
          <a:p>
            <a:r>
              <a:rPr lang="zh-CN" altLang="en-US" dirty="0"/>
              <a:t>最优反应</a:t>
            </a:r>
            <a:endParaRPr lang="en-US" altLang="zh-CN" dirty="0"/>
          </a:p>
          <a:p>
            <a:endParaRPr lang="en-US" altLang="zh-CN" sz="2400" dirty="0"/>
          </a:p>
          <a:p>
            <a:r>
              <a:rPr lang="zh-CN" altLang="en-US" dirty="0"/>
              <a:t>证明</a:t>
            </a:r>
            <a:r>
              <a:rPr lang="zh-CN" altLang="en-US" dirty="0" smtClean="0"/>
              <a:t>某策略组合是均衡的方法</a:t>
            </a:r>
            <a:endParaRPr lang="en-US" altLang="zh-CN" dirty="0" smtClean="0"/>
          </a:p>
          <a:p>
            <a:r>
              <a:rPr lang="zh-CN" altLang="en-US" dirty="0" smtClean="0"/>
              <a:t>计算混合策略的方法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2</a:t>
            </a:fld>
            <a:endParaRPr lang="en-US" altLang="zh-CN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0796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动态田忌赛马</a:t>
            </a:r>
            <a:endParaRPr lang="zh-CN" altLang="en-US" b="0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29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sp>
        <p:nvSpPr>
          <p:cNvPr id="56" name="内容占位符 2"/>
          <p:cNvSpPr>
            <a:spLocks noGrp="1"/>
          </p:cNvSpPr>
          <p:nvPr>
            <p:ph idx="1"/>
          </p:nvPr>
        </p:nvSpPr>
        <p:spPr>
          <a:xfrm>
            <a:off x="35496" y="523880"/>
            <a:ext cx="9361040" cy="5857448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博弈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逻辑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在每一个状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态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，做决策时必须考虑到后续状态</a:t>
            </a:r>
            <a:endParaRPr lang="en-US" altLang="zh-CN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19603"/>
              </p:ext>
            </p:extLst>
          </p:nvPr>
        </p:nvGraphicFramePr>
        <p:xfrm>
          <a:off x="1115616" y="1772816"/>
          <a:ext cx="6480720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927"/>
                <a:gridCol w="2111393"/>
                <a:gridCol w="1944216"/>
                <a:gridCol w="1656184"/>
              </a:tblGrid>
              <a:tr h="370840">
                <a:tc rowSpan="2" gridSpan="2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田忌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</a:t>
                      </a:r>
                      <a:r>
                        <a:rPr lang="zh-CN" altLang="en-US" dirty="0" smtClean="0"/>
                        <a:t>；</a:t>
                      </a:r>
                      <a:r>
                        <a:rPr lang="en-US" altLang="zh-CN" dirty="0" smtClean="0"/>
                        <a:t>b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b</a:t>
                      </a:r>
                      <a:r>
                        <a:rPr lang="zh-CN" altLang="en-US" dirty="0" smtClean="0"/>
                        <a:t>；</a:t>
                      </a:r>
                      <a:r>
                        <a:rPr lang="en-US" altLang="zh-CN" dirty="0" smtClean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齐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威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王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</a:t>
                      </a:r>
                      <a:r>
                        <a:rPr lang="zh-CN" altLang="en-US" dirty="0" smtClean="0"/>
                        <a:t>；</a:t>
                      </a:r>
                      <a:r>
                        <a:rPr lang="en-US" altLang="zh-CN" dirty="0" smtClean="0"/>
                        <a:t>C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(A, a); (C,</a:t>
                      </a:r>
                      <a:r>
                        <a:rPr lang="en-US" altLang="zh-CN" baseline="0" dirty="0" smtClean="0">
                          <a:solidFill>
                            <a:srgbClr val="0000FF"/>
                          </a:solidFill>
                        </a:rPr>
                        <a:t> b</a:t>
                      </a: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(A, b); (C,</a:t>
                      </a:r>
                      <a:r>
                        <a:rPr lang="en-US" altLang="zh-CN" baseline="0" dirty="0" smtClean="0">
                          <a:solidFill>
                            <a:srgbClr val="0000FF"/>
                          </a:solidFill>
                        </a:rPr>
                        <a:t> a</a:t>
                      </a: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)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</a:t>
                      </a:r>
                      <a:r>
                        <a:rPr lang="zh-CN" altLang="en-US" dirty="0" smtClean="0"/>
                        <a:t>；</a:t>
                      </a:r>
                      <a:r>
                        <a:rPr lang="en-US" altLang="zh-CN" dirty="0" smtClean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(C, a); (A,</a:t>
                      </a:r>
                      <a:r>
                        <a:rPr lang="en-US" altLang="zh-CN" baseline="0" dirty="0" smtClean="0">
                          <a:solidFill>
                            <a:srgbClr val="0000FF"/>
                          </a:solidFill>
                        </a:rPr>
                        <a:t> b</a:t>
                      </a: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(C, b); (A,</a:t>
                      </a:r>
                      <a:r>
                        <a:rPr lang="en-US" altLang="zh-CN" baseline="0" dirty="0" smtClean="0">
                          <a:solidFill>
                            <a:srgbClr val="0000FF"/>
                          </a:solidFill>
                        </a:rPr>
                        <a:t> a</a:t>
                      </a: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)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488358"/>
              </p:ext>
            </p:extLst>
          </p:nvPr>
        </p:nvGraphicFramePr>
        <p:xfrm>
          <a:off x="1115616" y="3789040"/>
          <a:ext cx="6480720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927"/>
                <a:gridCol w="2111393"/>
                <a:gridCol w="1944216"/>
                <a:gridCol w="1656184"/>
              </a:tblGrid>
              <a:tr h="370840">
                <a:tc rowSpan="2" gridSpan="2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田忌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</a:t>
                      </a:r>
                      <a:r>
                        <a:rPr lang="zh-CN" altLang="en-US" dirty="0" smtClean="0"/>
                        <a:t>；</a:t>
                      </a:r>
                      <a:r>
                        <a:rPr lang="en-US" altLang="zh-CN" dirty="0" smtClean="0"/>
                        <a:t>b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b</a:t>
                      </a:r>
                      <a:r>
                        <a:rPr lang="zh-CN" altLang="en-US" dirty="0" smtClean="0"/>
                        <a:t>；</a:t>
                      </a:r>
                      <a:r>
                        <a:rPr lang="en-US" altLang="zh-CN" dirty="0" smtClean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齐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威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王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</a:t>
                      </a:r>
                      <a:r>
                        <a:rPr lang="zh-CN" altLang="en-US" dirty="0" smtClean="0"/>
                        <a:t>；</a:t>
                      </a:r>
                      <a:r>
                        <a:rPr lang="en-US" altLang="zh-CN" dirty="0" smtClean="0"/>
                        <a:t>C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0, 0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0, 0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C</a:t>
                      </a:r>
                      <a:r>
                        <a:rPr lang="zh-CN" altLang="en-US" dirty="0" smtClean="0"/>
                        <a:t>；</a:t>
                      </a:r>
                      <a:r>
                        <a:rPr lang="en-US" altLang="zh-CN" dirty="0" smtClean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0, 0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0, 0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691680" y="5805264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0000FF"/>
                </a:solidFill>
              </a:rPr>
              <a:t>(</a:t>
            </a:r>
            <a:r>
              <a:rPr lang="en-US" altLang="zh-CN" sz="24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,1</a:t>
            </a:r>
            <a:r>
              <a:rPr lang="en-US" altLang="zh-CN" sz="24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-p</a:t>
            </a:r>
            <a:r>
              <a:rPr lang="zh-CN" altLang="en-US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en-US" altLang="zh-CN" sz="24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en-US" altLang="zh-CN" sz="24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,1</a:t>
            </a:r>
            <a:r>
              <a:rPr lang="en-US" altLang="zh-CN" sz="2400" i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-q</a:t>
            </a:r>
            <a:r>
              <a:rPr lang="en-US" altLang="zh-CN" sz="2400" dirty="0" smtClean="0">
                <a:solidFill>
                  <a:srgbClr val="0000FF"/>
                </a:solidFill>
              </a:rPr>
              <a:t>)   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18247" y="580656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(0, 0)   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10" name="右箭头 9"/>
          <p:cNvSpPr/>
          <p:nvPr/>
        </p:nvSpPr>
        <p:spPr>
          <a:xfrm>
            <a:off x="4644008" y="5949280"/>
            <a:ext cx="216024" cy="216024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56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动态田忌赛马</a:t>
            </a:r>
            <a:endParaRPr lang="zh-CN" altLang="en-US" b="0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30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sp>
        <p:nvSpPr>
          <p:cNvPr id="56" name="内容占位符 2"/>
          <p:cNvSpPr>
            <a:spLocks noGrp="1"/>
          </p:cNvSpPr>
          <p:nvPr>
            <p:ph idx="1"/>
          </p:nvPr>
        </p:nvSpPr>
        <p:spPr>
          <a:xfrm>
            <a:off x="35496" y="523880"/>
            <a:ext cx="9361040" cy="5857448"/>
          </a:xfrm>
        </p:spPr>
        <p:txBody>
          <a:bodyPr/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博弈</a:t>
            </a:r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逻辑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在每一个状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态</a:t>
            </a:r>
            <a:r>
              <a:rPr lang="zh-CN" alt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，做决策时必须考虑到后续状态</a:t>
            </a:r>
            <a:endParaRPr lang="en-US" altLang="zh-CN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5128270"/>
              </p:ext>
            </p:extLst>
          </p:nvPr>
        </p:nvGraphicFramePr>
        <p:xfrm>
          <a:off x="1115616" y="1772816"/>
          <a:ext cx="6480720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927"/>
                <a:gridCol w="2111393"/>
                <a:gridCol w="1944216"/>
                <a:gridCol w="1656184"/>
              </a:tblGrid>
              <a:tr h="370840">
                <a:tc rowSpan="2" gridSpan="2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田忌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</a:t>
                      </a:r>
                      <a:r>
                        <a:rPr lang="zh-CN" altLang="en-US" dirty="0" smtClean="0"/>
                        <a:t>；</a:t>
                      </a:r>
                      <a:r>
                        <a:rPr lang="en-US" altLang="zh-CN" dirty="0" smtClean="0"/>
                        <a:t>b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b</a:t>
                      </a:r>
                      <a:r>
                        <a:rPr lang="zh-CN" altLang="en-US" dirty="0" smtClean="0"/>
                        <a:t>；</a:t>
                      </a:r>
                      <a:r>
                        <a:rPr lang="en-US" altLang="zh-CN" dirty="0" smtClean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齐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威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王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</a:t>
                      </a:r>
                      <a:r>
                        <a:rPr lang="zh-CN" altLang="en-US" dirty="0" smtClean="0"/>
                        <a:t>；</a:t>
                      </a:r>
                      <a:r>
                        <a:rPr lang="en-US" altLang="zh-CN" dirty="0" smtClean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(A, a); (B,</a:t>
                      </a:r>
                      <a:r>
                        <a:rPr lang="en-US" altLang="zh-CN" baseline="0" dirty="0" smtClean="0">
                          <a:solidFill>
                            <a:srgbClr val="0000FF"/>
                          </a:solidFill>
                        </a:rPr>
                        <a:t> b</a:t>
                      </a: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(A, b); (B,</a:t>
                      </a:r>
                      <a:r>
                        <a:rPr lang="en-US" altLang="zh-CN" baseline="0" dirty="0" smtClean="0">
                          <a:solidFill>
                            <a:srgbClr val="0000FF"/>
                          </a:solidFill>
                        </a:rPr>
                        <a:t> a</a:t>
                      </a: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)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B</a:t>
                      </a:r>
                      <a:r>
                        <a:rPr lang="zh-CN" altLang="en-US" dirty="0" smtClean="0"/>
                        <a:t>；</a:t>
                      </a:r>
                      <a:r>
                        <a:rPr lang="en-US" altLang="zh-CN" dirty="0" smtClean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(B, a); (A,</a:t>
                      </a:r>
                      <a:r>
                        <a:rPr lang="en-US" altLang="zh-CN" baseline="0" dirty="0" smtClean="0">
                          <a:solidFill>
                            <a:srgbClr val="0000FF"/>
                          </a:solidFill>
                        </a:rPr>
                        <a:t> b</a:t>
                      </a: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(B, b); (A,</a:t>
                      </a:r>
                      <a:r>
                        <a:rPr lang="en-US" altLang="zh-CN" baseline="0" dirty="0" smtClean="0">
                          <a:solidFill>
                            <a:srgbClr val="0000FF"/>
                          </a:solidFill>
                        </a:rPr>
                        <a:t> a</a:t>
                      </a: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)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2229440"/>
              </p:ext>
            </p:extLst>
          </p:nvPr>
        </p:nvGraphicFramePr>
        <p:xfrm>
          <a:off x="1115616" y="3789040"/>
          <a:ext cx="6480720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8927"/>
                <a:gridCol w="2111393"/>
                <a:gridCol w="1944216"/>
                <a:gridCol w="1656184"/>
              </a:tblGrid>
              <a:tr h="370840">
                <a:tc rowSpan="2" gridSpan="2"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 rowSpan="2"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田忌</a:t>
                      </a:r>
                      <a:endParaRPr lang="zh-CN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  <a:tr h="370840">
                <a:tc gridSpan="2"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</a:t>
                      </a:r>
                      <a:r>
                        <a:rPr lang="zh-CN" altLang="en-US" dirty="0" smtClean="0"/>
                        <a:t>；</a:t>
                      </a:r>
                      <a:r>
                        <a:rPr lang="en-US" altLang="zh-CN" dirty="0" smtClean="0"/>
                        <a:t>b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b</a:t>
                      </a:r>
                      <a:r>
                        <a:rPr lang="zh-CN" altLang="en-US" dirty="0" smtClean="0"/>
                        <a:t>；</a:t>
                      </a:r>
                      <a:r>
                        <a:rPr lang="en-US" altLang="zh-CN" dirty="0" smtClean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</a:tr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齐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威</a:t>
                      </a:r>
                      <a:endParaRPr lang="en-US" altLang="zh-CN" dirty="0" smtClean="0"/>
                    </a:p>
                    <a:p>
                      <a:pPr algn="ctr"/>
                      <a:r>
                        <a:rPr lang="zh-CN" altLang="en-US" dirty="0" smtClean="0"/>
                        <a:t>王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</a:t>
                      </a:r>
                      <a:r>
                        <a:rPr lang="zh-CN" altLang="en-US" dirty="0" smtClean="0"/>
                        <a:t>；</a:t>
                      </a:r>
                      <a:r>
                        <a:rPr lang="en-US" altLang="zh-CN" dirty="0" smtClean="0"/>
                        <a:t>B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2, -2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0, 0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</a:tr>
              <a:tr h="370840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B</a:t>
                      </a:r>
                      <a:r>
                        <a:rPr lang="zh-CN" altLang="en-US" dirty="0" smtClean="0"/>
                        <a:t>；</a:t>
                      </a:r>
                      <a:r>
                        <a:rPr lang="en-US" altLang="zh-CN" dirty="0" smtClean="0"/>
                        <a:t>A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0, 0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 smtClean="0">
                          <a:solidFill>
                            <a:srgbClr val="0000FF"/>
                          </a:solidFill>
                        </a:rPr>
                        <a:t>2, -2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1763688" y="5805264"/>
            <a:ext cx="3312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00FF"/>
                </a:solidFill>
              </a:rPr>
              <a:t>(</a:t>
            </a:r>
            <a:r>
              <a:rPr lang="en-US" altLang="zh-CN" sz="2400" dirty="0" smtClean="0">
                <a:solidFill>
                  <a:srgbClr val="0000FF"/>
                </a:solidFill>
              </a:rPr>
              <a:t>1/2,1/2</a:t>
            </a:r>
            <a:r>
              <a:rPr lang="zh-CN" altLang="en-US" sz="2400" dirty="0" smtClean="0">
                <a:solidFill>
                  <a:srgbClr val="0000FF"/>
                </a:solidFill>
              </a:rPr>
              <a:t>；</a:t>
            </a:r>
            <a:r>
              <a:rPr lang="en-US" altLang="zh-CN" sz="2400" dirty="0" smtClean="0">
                <a:solidFill>
                  <a:srgbClr val="0000FF"/>
                </a:solidFill>
              </a:rPr>
              <a:t>1/2,1/2)</a:t>
            </a:r>
            <a:endParaRPr lang="zh-CN" altLang="en-US" sz="2400" dirty="0">
              <a:solidFill>
                <a:srgbClr val="0000FF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148064" y="579189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rgbClr val="FF0000"/>
                </a:solidFill>
              </a:rPr>
              <a:t>(1, -1)   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3" name="右箭头 2"/>
          <p:cNvSpPr/>
          <p:nvPr/>
        </p:nvSpPr>
        <p:spPr>
          <a:xfrm>
            <a:off x="4644008" y="5949280"/>
            <a:ext cx="216024" cy="216024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1088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baseline="-25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动态田忌赛马</a:t>
            </a:r>
            <a:endParaRPr lang="zh-CN" altLang="en-US" b="0" baseline="-25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31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sp>
        <p:nvSpPr>
          <p:cNvPr id="56" name="内容占位符 2"/>
          <p:cNvSpPr>
            <a:spLocks noGrp="1"/>
          </p:cNvSpPr>
          <p:nvPr>
            <p:ph idx="1"/>
          </p:nvPr>
        </p:nvSpPr>
        <p:spPr>
          <a:xfrm>
            <a:off x="35496" y="523880"/>
            <a:ext cx="9361040" cy="5857448"/>
          </a:xfrm>
        </p:spPr>
        <p:txBody>
          <a:bodyPr/>
          <a:lstStyle/>
          <a:p>
            <a:endParaRPr lang="en-US" altLang="zh-CN" dirty="0" smtClean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作业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zh-CN" alt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完成动态田忌赛马的求解</a:t>
            </a:r>
            <a:endParaRPr lang="en-US" altLang="zh-CN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2107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完全信息动态博弈</a:t>
            </a:r>
            <a:r>
              <a:rPr lang="en-US" altLang="zh-CN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子博弈完美均衡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32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8350" y="750205"/>
            <a:ext cx="7812081" cy="175432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动态博弈用扩展型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(Extensive</a:t>
            </a:r>
            <a:r>
              <a:rPr lang="en-US" altLang="zh-CN" sz="2400" dirty="0" smtClean="0"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ea typeface="微软雅黑" panose="020B0503020204020204" pitchFamily="34" charset="-122"/>
              </a:rPr>
              <a:t>Form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表示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完全信息动态博弈的扩展型为一棵博弈树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叶节点表示各方的收益、其它节点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信息集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表示参与人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边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表示参与人使用的策略</a:t>
            </a:r>
            <a:endParaRPr lang="zh-CN" altLang="zh-CN" sz="2400" dirty="0"/>
          </a:p>
        </p:txBody>
      </p:sp>
      <p:grpSp>
        <p:nvGrpSpPr>
          <p:cNvPr id="83" name="组合 82"/>
          <p:cNvGrpSpPr/>
          <p:nvPr/>
        </p:nvGrpSpPr>
        <p:grpSpPr>
          <a:xfrm>
            <a:off x="470843" y="2930532"/>
            <a:ext cx="4821237" cy="2948010"/>
            <a:chOff x="470843" y="2930532"/>
            <a:chExt cx="4821237" cy="2948010"/>
          </a:xfrm>
        </p:grpSpPr>
        <p:sp>
          <p:nvSpPr>
            <p:cNvPr id="3" name="椭圆 2"/>
            <p:cNvSpPr/>
            <p:nvPr/>
          </p:nvSpPr>
          <p:spPr>
            <a:xfrm>
              <a:off x="2805258" y="2930532"/>
              <a:ext cx="396044" cy="28803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</a:rPr>
                <a:t>甲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123728" y="3702272"/>
              <a:ext cx="396044" cy="28803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乙</a:t>
              </a:r>
            </a:p>
          </p:txBody>
        </p:sp>
        <p:sp>
          <p:nvSpPr>
            <p:cNvPr id="7" name="椭圆 6"/>
            <p:cNvSpPr/>
            <p:nvPr/>
          </p:nvSpPr>
          <p:spPr>
            <a:xfrm>
              <a:off x="3866532" y="3702272"/>
              <a:ext cx="396044" cy="28803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乙</a:t>
              </a:r>
            </a:p>
          </p:txBody>
        </p:sp>
        <p:sp>
          <p:nvSpPr>
            <p:cNvPr id="8" name="椭圆 7"/>
            <p:cNvSpPr/>
            <p:nvPr/>
          </p:nvSpPr>
          <p:spPr>
            <a:xfrm>
              <a:off x="1078825" y="4701541"/>
              <a:ext cx="396044" cy="28803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</a:rPr>
                <a:t>甲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2303748" y="4658724"/>
              <a:ext cx="396044" cy="28803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</a:rPr>
                <a:t>甲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731141" y="4658724"/>
              <a:ext cx="396044" cy="28803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</a:rPr>
                <a:t>甲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648351" y="5637645"/>
              <a:ext cx="395257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 smtClean="0"/>
                <a:t>1,2</a:t>
              </a:r>
              <a:endParaRPr lang="zh-CN" altLang="en-US" sz="1050" dirty="0"/>
            </a:p>
          </p:txBody>
        </p:sp>
        <p:cxnSp>
          <p:nvCxnSpPr>
            <p:cNvPr id="20" name="直接连接符 19"/>
            <p:cNvCxnSpPr>
              <a:stCxn id="3" idx="3"/>
              <a:endCxn id="6" idx="0"/>
            </p:cNvCxnSpPr>
            <p:nvPr/>
          </p:nvCxnSpPr>
          <p:spPr>
            <a:xfrm flipH="1">
              <a:off x="2321750" y="3176383"/>
              <a:ext cx="541507" cy="5258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3" idx="5"/>
              <a:endCxn id="7" idx="1"/>
            </p:cNvCxnSpPr>
            <p:nvPr/>
          </p:nvCxnSpPr>
          <p:spPr>
            <a:xfrm>
              <a:off x="3143303" y="3176383"/>
              <a:ext cx="781228" cy="5680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>
              <a:stCxn id="6" idx="3"/>
              <a:endCxn id="8" idx="7"/>
            </p:cNvCxnSpPr>
            <p:nvPr/>
          </p:nvCxnSpPr>
          <p:spPr>
            <a:xfrm flipH="1">
              <a:off x="1416870" y="3948123"/>
              <a:ext cx="764857" cy="79559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>
              <a:stCxn id="6" idx="5"/>
              <a:endCxn id="9" idx="0"/>
            </p:cNvCxnSpPr>
            <p:nvPr/>
          </p:nvCxnSpPr>
          <p:spPr>
            <a:xfrm>
              <a:off x="2461773" y="3948123"/>
              <a:ext cx="39997" cy="71060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>
              <a:stCxn id="7" idx="4"/>
              <a:endCxn id="10" idx="0"/>
            </p:cNvCxnSpPr>
            <p:nvPr/>
          </p:nvCxnSpPr>
          <p:spPr>
            <a:xfrm flipH="1">
              <a:off x="3929163" y="3990304"/>
              <a:ext cx="135391" cy="6684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>
              <a:stCxn id="7" idx="5"/>
              <a:endCxn id="65" idx="0"/>
            </p:cNvCxnSpPr>
            <p:nvPr/>
          </p:nvCxnSpPr>
          <p:spPr>
            <a:xfrm>
              <a:off x="4204577" y="3948123"/>
              <a:ext cx="889875" cy="5678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>
              <a:stCxn id="8" idx="3"/>
              <a:endCxn id="12" idx="0"/>
            </p:cNvCxnSpPr>
            <p:nvPr/>
          </p:nvCxnSpPr>
          <p:spPr>
            <a:xfrm flipH="1">
              <a:off x="845980" y="4947392"/>
              <a:ext cx="290844" cy="69025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>
              <a:stCxn id="8" idx="5"/>
              <a:endCxn id="60" idx="0"/>
            </p:cNvCxnSpPr>
            <p:nvPr/>
          </p:nvCxnSpPr>
          <p:spPr>
            <a:xfrm>
              <a:off x="1416870" y="4947392"/>
              <a:ext cx="65163" cy="7151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>
              <a:stCxn id="9" idx="3"/>
              <a:endCxn id="61" idx="0"/>
            </p:cNvCxnSpPr>
            <p:nvPr/>
          </p:nvCxnSpPr>
          <p:spPr>
            <a:xfrm flipH="1">
              <a:off x="2135032" y="4904575"/>
              <a:ext cx="226715" cy="7188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>
              <a:stCxn id="9" idx="5"/>
              <a:endCxn id="62" idx="0"/>
            </p:cNvCxnSpPr>
            <p:nvPr/>
          </p:nvCxnSpPr>
          <p:spPr>
            <a:xfrm>
              <a:off x="2641793" y="4904575"/>
              <a:ext cx="193458" cy="6927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>
              <a:stCxn id="10" idx="3"/>
              <a:endCxn id="63" idx="0"/>
            </p:cNvCxnSpPr>
            <p:nvPr/>
          </p:nvCxnSpPr>
          <p:spPr>
            <a:xfrm flipH="1">
              <a:off x="3651041" y="4904575"/>
              <a:ext cx="138099" cy="7029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>
              <a:stCxn id="10" idx="5"/>
              <a:endCxn id="64" idx="0"/>
            </p:cNvCxnSpPr>
            <p:nvPr/>
          </p:nvCxnSpPr>
          <p:spPr>
            <a:xfrm>
              <a:off x="4069186" y="4904575"/>
              <a:ext cx="227801" cy="6694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/>
                <p:cNvSpPr/>
                <p:nvPr/>
              </p:nvSpPr>
              <p:spPr>
                <a:xfrm>
                  <a:off x="2151913" y="3134545"/>
                  <a:ext cx="56400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4" name="矩形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1913" y="3134545"/>
                  <a:ext cx="564001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/>
                <p:cNvSpPr/>
                <p:nvPr/>
              </p:nvSpPr>
              <p:spPr>
                <a:xfrm>
                  <a:off x="3312925" y="3130749"/>
                  <a:ext cx="5503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5" name="矩形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2925" y="3130749"/>
                  <a:ext cx="550343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矩形 45"/>
                <p:cNvSpPr/>
                <p:nvPr/>
              </p:nvSpPr>
              <p:spPr>
                <a:xfrm>
                  <a:off x="470843" y="5048538"/>
                  <a:ext cx="5503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6" name="矩形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843" y="5048538"/>
                  <a:ext cx="550343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矩形 46"/>
                <p:cNvSpPr/>
                <p:nvPr/>
              </p:nvSpPr>
              <p:spPr>
                <a:xfrm>
                  <a:off x="1340632" y="5080277"/>
                  <a:ext cx="5503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7" name="矩形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0632" y="5080277"/>
                  <a:ext cx="550343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/>
                <p:cNvSpPr/>
                <p:nvPr/>
              </p:nvSpPr>
              <p:spPr>
                <a:xfrm>
                  <a:off x="2112175" y="5102571"/>
                  <a:ext cx="5503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8" name="矩形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2175" y="5102571"/>
                  <a:ext cx="550343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/>
                <p:cNvSpPr/>
                <p:nvPr/>
              </p:nvSpPr>
              <p:spPr>
                <a:xfrm>
                  <a:off x="2647193" y="5048538"/>
                  <a:ext cx="5503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矩形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7193" y="5048538"/>
                  <a:ext cx="550343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矩形 49"/>
                <p:cNvSpPr/>
                <p:nvPr/>
              </p:nvSpPr>
              <p:spPr>
                <a:xfrm>
                  <a:off x="3588190" y="5142478"/>
                  <a:ext cx="5503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17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0" name="矩形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8190" y="5142478"/>
                  <a:ext cx="550343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矩形 50"/>
                <p:cNvSpPr/>
                <p:nvPr/>
              </p:nvSpPr>
              <p:spPr>
                <a:xfrm>
                  <a:off x="4072273" y="4980095"/>
                  <a:ext cx="5503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18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1" name="矩形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2273" y="4980095"/>
                  <a:ext cx="550343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矩形 51"/>
                <p:cNvSpPr/>
                <p:nvPr/>
              </p:nvSpPr>
              <p:spPr>
                <a:xfrm>
                  <a:off x="1446749" y="3981801"/>
                  <a:ext cx="5556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2" name="矩形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6749" y="3981801"/>
                  <a:ext cx="555665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矩形 52"/>
                <p:cNvSpPr/>
                <p:nvPr/>
              </p:nvSpPr>
              <p:spPr>
                <a:xfrm>
                  <a:off x="2398231" y="4049798"/>
                  <a:ext cx="5556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3" name="矩形 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8231" y="4049798"/>
                  <a:ext cx="555665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矩形 53"/>
                <p:cNvSpPr/>
                <p:nvPr/>
              </p:nvSpPr>
              <p:spPr>
                <a:xfrm>
                  <a:off x="3562895" y="4065824"/>
                  <a:ext cx="5556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4" name="矩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2895" y="4065824"/>
                  <a:ext cx="555665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矩形 54"/>
                <p:cNvSpPr/>
                <p:nvPr/>
              </p:nvSpPr>
              <p:spPr>
                <a:xfrm>
                  <a:off x="4572000" y="3935116"/>
                  <a:ext cx="5556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5" name="矩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3935116"/>
                  <a:ext cx="555665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矩形 59"/>
            <p:cNvSpPr/>
            <p:nvPr/>
          </p:nvSpPr>
          <p:spPr>
            <a:xfrm>
              <a:off x="1284404" y="5662518"/>
              <a:ext cx="395257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2</a:t>
              </a:r>
              <a:r>
                <a:rPr lang="en-US" altLang="zh-CN" sz="1050" dirty="0" smtClean="0"/>
                <a:t>,2</a:t>
              </a:r>
              <a:endParaRPr lang="zh-CN" altLang="en-US" sz="1050" dirty="0"/>
            </a:p>
          </p:txBody>
        </p:sp>
        <p:sp>
          <p:nvSpPr>
            <p:cNvPr id="61" name="矩形 60"/>
            <p:cNvSpPr/>
            <p:nvPr/>
          </p:nvSpPr>
          <p:spPr>
            <a:xfrm>
              <a:off x="1912487" y="5623450"/>
              <a:ext cx="445089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 smtClean="0"/>
                <a:t>-1,2</a:t>
              </a:r>
              <a:endParaRPr lang="zh-CN" altLang="en-US" sz="1050" dirty="0"/>
            </a:p>
          </p:txBody>
        </p:sp>
        <p:sp>
          <p:nvSpPr>
            <p:cNvPr id="62" name="矩形 61"/>
            <p:cNvSpPr/>
            <p:nvPr/>
          </p:nvSpPr>
          <p:spPr>
            <a:xfrm>
              <a:off x="2637622" y="5597346"/>
              <a:ext cx="395257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 smtClean="0"/>
                <a:t>1,1</a:t>
              </a:r>
              <a:endParaRPr lang="zh-CN" altLang="en-US" sz="1050" dirty="0"/>
            </a:p>
          </p:txBody>
        </p:sp>
        <p:sp>
          <p:nvSpPr>
            <p:cNvPr id="63" name="矩形 62"/>
            <p:cNvSpPr/>
            <p:nvPr/>
          </p:nvSpPr>
          <p:spPr>
            <a:xfrm>
              <a:off x="3435549" y="5607517"/>
              <a:ext cx="430983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 smtClean="0"/>
                <a:t>1,-2</a:t>
              </a:r>
              <a:endParaRPr lang="zh-CN" altLang="en-US" sz="1050" dirty="0"/>
            </a:p>
          </p:txBody>
        </p:sp>
        <p:sp>
          <p:nvSpPr>
            <p:cNvPr id="64" name="矩形 63"/>
            <p:cNvSpPr/>
            <p:nvPr/>
          </p:nvSpPr>
          <p:spPr>
            <a:xfrm>
              <a:off x="4099358" y="5574021"/>
              <a:ext cx="395257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 smtClean="0"/>
                <a:t>1,2</a:t>
              </a:r>
              <a:endParaRPr lang="zh-CN" altLang="en-US" sz="1050" dirty="0"/>
            </a:p>
          </p:txBody>
        </p:sp>
        <p:sp>
          <p:nvSpPr>
            <p:cNvPr id="65" name="矩形 64"/>
            <p:cNvSpPr/>
            <p:nvPr/>
          </p:nvSpPr>
          <p:spPr>
            <a:xfrm>
              <a:off x="4896823" y="4516019"/>
              <a:ext cx="395257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3</a:t>
              </a:r>
              <a:r>
                <a:rPr lang="en-US" altLang="zh-CN" sz="1050" dirty="0" smtClean="0"/>
                <a:t>,2</a:t>
              </a:r>
              <a:endParaRPr lang="zh-CN" altLang="en-US" sz="1050" dirty="0"/>
            </a:p>
          </p:txBody>
        </p:sp>
      </p:grpSp>
      <p:sp>
        <p:nvSpPr>
          <p:cNvPr id="84" name="文本框 83"/>
          <p:cNvSpPr txBox="1"/>
          <p:nvPr/>
        </p:nvSpPr>
        <p:spPr>
          <a:xfrm>
            <a:off x="5907745" y="3140968"/>
            <a:ext cx="3047247" cy="21698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动态引入的问题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相机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(Contingent)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决策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承诺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威胁可信性问题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纳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什均衡条件不足以排除不可信的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承诺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威胁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7331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完全信息动态博弈</a:t>
            </a:r>
            <a:r>
              <a:rPr lang="en-US" altLang="zh-CN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子博弈完美均衡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33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grpSp>
        <p:nvGrpSpPr>
          <p:cNvPr id="83" name="组合 82"/>
          <p:cNvGrpSpPr/>
          <p:nvPr/>
        </p:nvGrpSpPr>
        <p:grpSpPr>
          <a:xfrm>
            <a:off x="447239" y="2935982"/>
            <a:ext cx="4821237" cy="2948010"/>
            <a:chOff x="470843" y="2930532"/>
            <a:chExt cx="4821237" cy="2948010"/>
          </a:xfrm>
        </p:grpSpPr>
        <p:sp>
          <p:nvSpPr>
            <p:cNvPr id="3" name="椭圆 2"/>
            <p:cNvSpPr/>
            <p:nvPr/>
          </p:nvSpPr>
          <p:spPr>
            <a:xfrm>
              <a:off x="2805258" y="2930532"/>
              <a:ext cx="396044" cy="28803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</a:rPr>
                <a:t>甲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椭圆 5"/>
            <p:cNvSpPr/>
            <p:nvPr/>
          </p:nvSpPr>
          <p:spPr>
            <a:xfrm>
              <a:off x="2123728" y="3702272"/>
              <a:ext cx="396044" cy="28803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乙</a:t>
              </a:r>
            </a:p>
          </p:txBody>
        </p:sp>
        <p:sp>
          <p:nvSpPr>
            <p:cNvPr id="7" name="椭圆 6"/>
            <p:cNvSpPr/>
            <p:nvPr/>
          </p:nvSpPr>
          <p:spPr>
            <a:xfrm>
              <a:off x="3866532" y="3702272"/>
              <a:ext cx="396044" cy="28803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乙</a:t>
              </a:r>
            </a:p>
          </p:txBody>
        </p:sp>
        <p:sp>
          <p:nvSpPr>
            <p:cNvPr id="8" name="椭圆 7"/>
            <p:cNvSpPr/>
            <p:nvPr/>
          </p:nvSpPr>
          <p:spPr>
            <a:xfrm>
              <a:off x="1078825" y="4701541"/>
              <a:ext cx="396044" cy="28803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</a:rPr>
                <a:t>甲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2303748" y="4658724"/>
              <a:ext cx="396044" cy="28803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</a:rPr>
                <a:t>甲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" name="椭圆 9"/>
            <p:cNvSpPr/>
            <p:nvPr/>
          </p:nvSpPr>
          <p:spPr>
            <a:xfrm>
              <a:off x="3731141" y="4658724"/>
              <a:ext cx="396044" cy="28803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</a:rPr>
                <a:t>甲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648351" y="5637645"/>
              <a:ext cx="395257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 smtClean="0"/>
                <a:t>1,2</a:t>
              </a:r>
              <a:endParaRPr lang="zh-CN" altLang="en-US" sz="1050" dirty="0"/>
            </a:p>
          </p:txBody>
        </p:sp>
        <p:cxnSp>
          <p:nvCxnSpPr>
            <p:cNvPr id="20" name="直接连接符 19"/>
            <p:cNvCxnSpPr>
              <a:stCxn id="3" idx="3"/>
              <a:endCxn id="6" idx="0"/>
            </p:cNvCxnSpPr>
            <p:nvPr/>
          </p:nvCxnSpPr>
          <p:spPr>
            <a:xfrm flipH="1">
              <a:off x="2321750" y="3176383"/>
              <a:ext cx="541507" cy="52588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>
              <a:stCxn id="3" idx="5"/>
              <a:endCxn id="7" idx="1"/>
            </p:cNvCxnSpPr>
            <p:nvPr/>
          </p:nvCxnSpPr>
          <p:spPr>
            <a:xfrm>
              <a:off x="3143303" y="3176383"/>
              <a:ext cx="781228" cy="56807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>
              <a:stCxn id="6" idx="3"/>
              <a:endCxn id="8" idx="7"/>
            </p:cNvCxnSpPr>
            <p:nvPr/>
          </p:nvCxnSpPr>
          <p:spPr>
            <a:xfrm flipH="1">
              <a:off x="1416870" y="3948123"/>
              <a:ext cx="764857" cy="79559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>
              <a:stCxn id="6" idx="5"/>
              <a:endCxn id="9" idx="0"/>
            </p:cNvCxnSpPr>
            <p:nvPr/>
          </p:nvCxnSpPr>
          <p:spPr>
            <a:xfrm>
              <a:off x="2461773" y="3948123"/>
              <a:ext cx="39997" cy="71060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>
              <a:stCxn id="7" idx="4"/>
              <a:endCxn id="10" idx="0"/>
            </p:cNvCxnSpPr>
            <p:nvPr/>
          </p:nvCxnSpPr>
          <p:spPr>
            <a:xfrm flipH="1">
              <a:off x="3929163" y="3990304"/>
              <a:ext cx="135391" cy="6684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>
              <a:stCxn id="7" idx="5"/>
              <a:endCxn id="65" idx="0"/>
            </p:cNvCxnSpPr>
            <p:nvPr/>
          </p:nvCxnSpPr>
          <p:spPr>
            <a:xfrm>
              <a:off x="4204577" y="3948123"/>
              <a:ext cx="889875" cy="56789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>
              <a:stCxn id="8" idx="3"/>
              <a:endCxn id="12" idx="0"/>
            </p:cNvCxnSpPr>
            <p:nvPr/>
          </p:nvCxnSpPr>
          <p:spPr>
            <a:xfrm flipH="1">
              <a:off x="845980" y="4947392"/>
              <a:ext cx="290844" cy="690253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>
              <a:stCxn id="8" idx="5"/>
              <a:endCxn id="60" idx="0"/>
            </p:cNvCxnSpPr>
            <p:nvPr/>
          </p:nvCxnSpPr>
          <p:spPr>
            <a:xfrm>
              <a:off x="1416870" y="4947392"/>
              <a:ext cx="65163" cy="71512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>
              <a:stCxn id="9" idx="3"/>
              <a:endCxn id="61" idx="0"/>
            </p:cNvCxnSpPr>
            <p:nvPr/>
          </p:nvCxnSpPr>
          <p:spPr>
            <a:xfrm flipH="1">
              <a:off x="2135032" y="4904575"/>
              <a:ext cx="226715" cy="71887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>
              <a:stCxn id="9" idx="5"/>
              <a:endCxn id="62" idx="0"/>
            </p:cNvCxnSpPr>
            <p:nvPr/>
          </p:nvCxnSpPr>
          <p:spPr>
            <a:xfrm>
              <a:off x="2641793" y="4904575"/>
              <a:ext cx="193458" cy="692771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>
              <a:stCxn id="10" idx="3"/>
              <a:endCxn id="63" idx="0"/>
            </p:cNvCxnSpPr>
            <p:nvPr/>
          </p:nvCxnSpPr>
          <p:spPr>
            <a:xfrm flipH="1">
              <a:off x="3651041" y="4904575"/>
              <a:ext cx="138099" cy="702942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>
              <a:stCxn id="10" idx="5"/>
              <a:endCxn id="64" idx="0"/>
            </p:cNvCxnSpPr>
            <p:nvPr/>
          </p:nvCxnSpPr>
          <p:spPr>
            <a:xfrm>
              <a:off x="4069186" y="4904575"/>
              <a:ext cx="227801" cy="6694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矩形 43"/>
                <p:cNvSpPr/>
                <p:nvPr/>
              </p:nvSpPr>
              <p:spPr>
                <a:xfrm>
                  <a:off x="2151913" y="3134545"/>
                  <a:ext cx="56400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4" name="矩形 4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51913" y="3134545"/>
                  <a:ext cx="564001" cy="369332"/>
                </a:xfrm>
                <a:prstGeom prst="rect">
                  <a:avLst/>
                </a:prstGeom>
                <a:blipFill rotWithShape="0"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矩形 44"/>
                <p:cNvSpPr/>
                <p:nvPr/>
              </p:nvSpPr>
              <p:spPr>
                <a:xfrm>
                  <a:off x="3312925" y="3130749"/>
                  <a:ext cx="5503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5" name="矩形 4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12925" y="3130749"/>
                  <a:ext cx="550343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矩形 45"/>
                <p:cNvSpPr/>
                <p:nvPr/>
              </p:nvSpPr>
              <p:spPr>
                <a:xfrm>
                  <a:off x="470843" y="5048538"/>
                  <a:ext cx="5503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6" name="矩形 4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843" y="5048538"/>
                  <a:ext cx="550343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矩形 46"/>
                <p:cNvSpPr/>
                <p:nvPr/>
              </p:nvSpPr>
              <p:spPr>
                <a:xfrm>
                  <a:off x="1340632" y="5080277"/>
                  <a:ext cx="5503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7" name="矩形 4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0632" y="5080277"/>
                  <a:ext cx="550343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/>
                <p:cNvSpPr/>
                <p:nvPr/>
              </p:nvSpPr>
              <p:spPr>
                <a:xfrm>
                  <a:off x="2112175" y="5102571"/>
                  <a:ext cx="5503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15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8" name="矩形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2175" y="5102571"/>
                  <a:ext cx="550343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/>
                <p:cNvSpPr/>
                <p:nvPr/>
              </p:nvSpPr>
              <p:spPr>
                <a:xfrm>
                  <a:off x="2647193" y="5048538"/>
                  <a:ext cx="5503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9" name="矩形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47193" y="5048538"/>
                  <a:ext cx="550343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矩形 49"/>
                <p:cNvSpPr/>
                <p:nvPr/>
              </p:nvSpPr>
              <p:spPr>
                <a:xfrm>
                  <a:off x="3588190" y="5142478"/>
                  <a:ext cx="5503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17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0" name="矩形 4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88190" y="5142478"/>
                  <a:ext cx="550343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矩形 50"/>
                <p:cNvSpPr/>
                <p:nvPr/>
              </p:nvSpPr>
              <p:spPr>
                <a:xfrm>
                  <a:off x="4072273" y="4980095"/>
                  <a:ext cx="550343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18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1" name="矩形 5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72273" y="4980095"/>
                  <a:ext cx="550343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矩形 51"/>
                <p:cNvSpPr/>
                <p:nvPr/>
              </p:nvSpPr>
              <p:spPr>
                <a:xfrm>
                  <a:off x="1446749" y="3981801"/>
                  <a:ext cx="5556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2" name="矩形 5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46749" y="3981801"/>
                  <a:ext cx="555665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矩形 52"/>
                <p:cNvSpPr/>
                <p:nvPr/>
              </p:nvSpPr>
              <p:spPr>
                <a:xfrm>
                  <a:off x="2398231" y="4049798"/>
                  <a:ext cx="5556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3" name="矩形 5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98231" y="4049798"/>
                  <a:ext cx="555665" cy="369332"/>
                </a:xfrm>
                <a:prstGeom prst="rect">
                  <a:avLst/>
                </a:prstGeom>
                <a:blipFill rotWithShape="0"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矩形 53"/>
                <p:cNvSpPr/>
                <p:nvPr/>
              </p:nvSpPr>
              <p:spPr>
                <a:xfrm>
                  <a:off x="3562895" y="4065824"/>
                  <a:ext cx="5556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23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4" name="矩形 5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2895" y="4065824"/>
                  <a:ext cx="555665" cy="369332"/>
                </a:xfrm>
                <a:prstGeom prst="rect">
                  <a:avLst/>
                </a:prstGeom>
                <a:blipFill rotWithShape="0">
                  <a:blip r:embed="rId12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矩形 54"/>
                <p:cNvSpPr/>
                <p:nvPr/>
              </p:nvSpPr>
              <p:spPr>
                <a:xfrm>
                  <a:off x="4387326" y="3935116"/>
                  <a:ext cx="5556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24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5" name="矩形 5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87326" y="3935116"/>
                  <a:ext cx="555665" cy="369332"/>
                </a:xfrm>
                <a:prstGeom prst="rect">
                  <a:avLst/>
                </a:prstGeom>
                <a:blipFill rotWithShape="0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0" name="矩形 59"/>
            <p:cNvSpPr/>
            <p:nvPr/>
          </p:nvSpPr>
          <p:spPr>
            <a:xfrm>
              <a:off x="1284404" y="5662518"/>
              <a:ext cx="395257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2</a:t>
              </a:r>
              <a:r>
                <a:rPr lang="en-US" altLang="zh-CN" sz="1050" dirty="0" smtClean="0"/>
                <a:t>,2</a:t>
              </a:r>
              <a:endParaRPr lang="zh-CN" altLang="en-US" sz="1050" dirty="0"/>
            </a:p>
          </p:txBody>
        </p:sp>
        <p:sp>
          <p:nvSpPr>
            <p:cNvPr id="61" name="矩形 60"/>
            <p:cNvSpPr/>
            <p:nvPr/>
          </p:nvSpPr>
          <p:spPr>
            <a:xfrm>
              <a:off x="1912487" y="5623450"/>
              <a:ext cx="445089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 smtClean="0"/>
                <a:t>-1,2</a:t>
              </a:r>
              <a:endParaRPr lang="zh-CN" altLang="en-US" sz="1050" dirty="0"/>
            </a:p>
          </p:txBody>
        </p:sp>
        <p:sp>
          <p:nvSpPr>
            <p:cNvPr id="62" name="矩形 61"/>
            <p:cNvSpPr/>
            <p:nvPr/>
          </p:nvSpPr>
          <p:spPr>
            <a:xfrm>
              <a:off x="2637622" y="5597346"/>
              <a:ext cx="395257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 smtClean="0"/>
                <a:t>1,1</a:t>
              </a:r>
              <a:endParaRPr lang="zh-CN" altLang="en-US" sz="1050" dirty="0"/>
            </a:p>
          </p:txBody>
        </p:sp>
        <p:sp>
          <p:nvSpPr>
            <p:cNvPr id="63" name="矩形 62"/>
            <p:cNvSpPr/>
            <p:nvPr/>
          </p:nvSpPr>
          <p:spPr>
            <a:xfrm>
              <a:off x="3435549" y="5607517"/>
              <a:ext cx="430983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 smtClean="0"/>
                <a:t>1,-2</a:t>
              </a:r>
              <a:endParaRPr lang="zh-CN" altLang="en-US" sz="1050" dirty="0"/>
            </a:p>
          </p:txBody>
        </p:sp>
        <p:sp>
          <p:nvSpPr>
            <p:cNvPr id="64" name="矩形 63"/>
            <p:cNvSpPr/>
            <p:nvPr/>
          </p:nvSpPr>
          <p:spPr>
            <a:xfrm>
              <a:off x="4099358" y="5574021"/>
              <a:ext cx="395257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 smtClean="0"/>
                <a:t>1,2</a:t>
              </a:r>
              <a:endParaRPr lang="zh-CN" altLang="en-US" sz="1050" dirty="0"/>
            </a:p>
          </p:txBody>
        </p:sp>
        <p:sp>
          <p:nvSpPr>
            <p:cNvPr id="65" name="矩形 64"/>
            <p:cNvSpPr/>
            <p:nvPr/>
          </p:nvSpPr>
          <p:spPr>
            <a:xfrm>
              <a:off x="4896823" y="4516019"/>
              <a:ext cx="395257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3</a:t>
              </a:r>
              <a:r>
                <a:rPr lang="en-US" altLang="zh-CN" sz="1050" dirty="0" smtClean="0"/>
                <a:t>,2</a:t>
              </a:r>
              <a:endParaRPr lang="zh-CN" altLang="en-US" sz="1050" dirty="0"/>
            </a:p>
          </p:txBody>
        </p:sp>
      </p:grpSp>
      <p:sp>
        <p:nvSpPr>
          <p:cNvPr id="75" name="矩形 74"/>
          <p:cNvSpPr/>
          <p:nvPr/>
        </p:nvSpPr>
        <p:spPr>
          <a:xfrm>
            <a:off x="442995" y="4586716"/>
            <a:ext cx="1325611" cy="1385982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/>
          <p:cNvSpPr/>
          <p:nvPr/>
        </p:nvSpPr>
        <p:spPr>
          <a:xfrm>
            <a:off x="1858773" y="4591558"/>
            <a:ext cx="1278303" cy="1385982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3381133" y="4599527"/>
            <a:ext cx="1169475" cy="1385982"/>
          </a:xfrm>
          <a:prstGeom prst="rect">
            <a:avLst/>
          </a:prstGeom>
          <a:noFill/>
          <a:ln>
            <a:solidFill>
              <a:srgbClr val="0000FF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/>
          <p:cNvSpPr/>
          <p:nvPr/>
        </p:nvSpPr>
        <p:spPr>
          <a:xfrm>
            <a:off x="3277099" y="3636556"/>
            <a:ext cx="2086989" cy="246232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/>
          <p:cNvSpPr/>
          <p:nvPr/>
        </p:nvSpPr>
        <p:spPr>
          <a:xfrm>
            <a:off x="323528" y="3640859"/>
            <a:ext cx="2868599" cy="2462328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80"/>
          <p:cNvSpPr/>
          <p:nvPr/>
        </p:nvSpPr>
        <p:spPr>
          <a:xfrm>
            <a:off x="125900" y="2780928"/>
            <a:ext cx="5598228" cy="3533980"/>
          </a:xfrm>
          <a:prstGeom prst="rect">
            <a:avLst/>
          </a:prstGeom>
          <a:noFill/>
          <a:ln>
            <a:solidFill>
              <a:srgbClr val="00206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/>
          <p:cNvSpPr txBox="1"/>
          <p:nvPr/>
        </p:nvSpPr>
        <p:spPr>
          <a:xfrm>
            <a:off x="1096065" y="1063019"/>
            <a:ext cx="3379441" cy="133882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子博弈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(Subgame)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每个信息集开启一个子博弈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博弈为嵌套结构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6004174" y="1063019"/>
            <a:ext cx="3047247" cy="300082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子博弈完美均衡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SPNE)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Subgame Perfect Nash Equilibrium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策略组合在每一个子博弈上均构成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SPNE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博弈为静态则策略组合只需满足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NE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条件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5994036" y="4324514"/>
            <a:ext cx="3047247" cy="175432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计算方法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逆向递归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(Backward Induction, </a:t>
            </a:r>
            <a:r>
              <a:rPr lang="en-US" altLang="zh-CN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Zermelo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起始层为个人决策优化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728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 animBg="1"/>
      <p:bldP spid="77" grpId="0" animBg="1"/>
      <p:bldP spid="79" grpId="0" animBg="1"/>
      <p:bldP spid="80" grpId="0" animBg="1"/>
      <p:bldP spid="81" grpId="0" animBg="1"/>
      <p:bldP spid="84" grpId="0" animBg="1"/>
      <p:bldP spid="8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不完全信息动态博弈</a:t>
            </a:r>
            <a:r>
              <a:rPr lang="en-US" altLang="zh-CN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完美贝叶斯均衡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34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grpSp>
        <p:nvGrpSpPr>
          <p:cNvPr id="60" name="组合 59"/>
          <p:cNvGrpSpPr/>
          <p:nvPr/>
        </p:nvGrpSpPr>
        <p:grpSpPr>
          <a:xfrm>
            <a:off x="-36512" y="3361310"/>
            <a:ext cx="5492322" cy="2948010"/>
            <a:chOff x="251520" y="2924944"/>
            <a:chExt cx="5492322" cy="2948010"/>
          </a:xfrm>
        </p:grpSpPr>
        <p:sp>
          <p:nvSpPr>
            <p:cNvPr id="3" name="圆角矩形 2"/>
            <p:cNvSpPr/>
            <p:nvPr/>
          </p:nvSpPr>
          <p:spPr>
            <a:xfrm>
              <a:off x="1544365" y="3567428"/>
              <a:ext cx="2730927" cy="492808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251520" y="2924944"/>
              <a:ext cx="5492322" cy="2948010"/>
              <a:chOff x="470843" y="2930532"/>
              <a:chExt cx="5492322" cy="2948010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2805258" y="2930532"/>
                <a:ext cx="396044" cy="2880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</a:rPr>
                  <a:t>N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2123728" y="3702272"/>
                <a:ext cx="396044" cy="2880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>
                    <a:solidFill>
                      <a:schemeClr val="tx1"/>
                    </a:solidFill>
                  </a:rPr>
                  <a:t>甲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3866532" y="3702272"/>
                <a:ext cx="396044" cy="2880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 smtClean="0">
                    <a:solidFill>
                      <a:schemeClr val="tx1"/>
                    </a:solidFill>
                  </a:rPr>
                  <a:t>甲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1078825" y="4701541"/>
                <a:ext cx="396044" cy="2880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乙</a:t>
                </a: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2303748" y="4658724"/>
                <a:ext cx="396044" cy="2880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乙</a:t>
                </a: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3731141" y="4658724"/>
                <a:ext cx="396044" cy="288032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乙</a:t>
                </a:r>
              </a:p>
            </p:txBody>
          </p:sp>
          <p:sp>
            <p:nvSpPr>
              <p:cNvPr id="12" name="矩形 11"/>
              <p:cNvSpPr/>
              <p:nvPr/>
            </p:nvSpPr>
            <p:spPr>
              <a:xfrm>
                <a:off x="648351" y="5637645"/>
                <a:ext cx="395257" cy="21602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50" dirty="0" smtClean="0"/>
                  <a:t>1,2</a:t>
                </a:r>
                <a:endParaRPr lang="zh-CN" altLang="en-US" sz="1050" dirty="0"/>
              </a:p>
            </p:txBody>
          </p:sp>
          <p:cxnSp>
            <p:nvCxnSpPr>
              <p:cNvPr id="13" name="直接连接符 12"/>
              <p:cNvCxnSpPr>
                <a:stCxn id="6" idx="3"/>
                <a:endCxn id="7" idx="0"/>
              </p:cNvCxnSpPr>
              <p:nvPr/>
            </p:nvCxnSpPr>
            <p:spPr>
              <a:xfrm flipH="1">
                <a:off x="2321750" y="3176383"/>
                <a:ext cx="541507" cy="52588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/>
              <p:cNvCxnSpPr>
                <a:stCxn id="6" idx="5"/>
                <a:endCxn id="8" idx="1"/>
              </p:cNvCxnSpPr>
              <p:nvPr/>
            </p:nvCxnSpPr>
            <p:spPr>
              <a:xfrm>
                <a:off x="3143303" y="3176383"/>
                <a:ext cx="781228" cy="56807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/>
              <p:cNvCxnSpPr>
                <a:stCxn id="7" idx="3"/>
                <a:endCxn id="9" idx="7"/>
              </p:cNvCxnSpPr>
              <p:nvPr/>
            </p:nvCxnSpPr>
            <p:spPr>
              <a:xfrm flipH="1">
                <a:off x="1416870" y="3948123"/>
                <a:ext cx="764857" cy="79559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>
                <a:stCxn id="7" idx="5"/>
                <a:endCxn id="10" idx="0"/>
              </p:cNvCxnSpPr>
              <p:nvPr/>
            </p:nvCxnSpPr>
            <p:spPr>
              <a:xfrm>
                <a:off x="2461773" y="3948123"/>
                <a:ext cx="39997" cy="71060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/>
              <p:cNvCxnSpPr>
                <a:stCxn id="8" idx="4"/>
                <a:endCxn id="11" idx="0"/>
              </p:cNvCxnSpPr>
              <p:nvPr/>
            </p:nvCxnSpPr>
            <p:spPr>
              <a:xfrm flipH="1">
                <a:off x="3929163" y="3990304"/>
                <a:ext cx="135391" cy="66842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连接符 17"/>
              <p:cNvCxnSpPr>
                <a:stCxn id="8" idx="5"/>
                <a:endCxn id="43" idx="0"/>
              </p:cNvCxnSpPr>
              <p:nvPr/>
            </p:nvCxnSpPr>
            <p:spPr>
              <a:xfrm>
                <a:off x="4204577" y="3948123"/>
                <a:ext cx="975523" cy="69715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接连接符 18"/>
              <p:cNvCxnSpPr>
                <a:stCxn id="9" idx="3"/>
                <a:endCxn id="12" idx="0"/>
              </p:cNvCxnSpPr>
              <p:nvPr/>
            </p:nvCxnSpPr>
            <p:spPr>
              <a:xfrm flipH="1">
                <a:off x="845980" y="4947392"/>
                <a:ext cx="290844" cy="690253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直接连接符 19"/>
              <p:cNvCxnSpPr>
                <a:stCxn id="9" idx="5"/>
                <a:endCxn id="37" idx="0"/>
              </p:cNvCxnSpPr>
              <p:nvPr/>
            </p:nvCxnSpPr>
            <p:spPr>
              <a:xfrm>
                <a:off x="1416870" y="4947392"/>
                <a:ext cx="65163" cy="71512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>
                <a:stCxn id="10" idx="3"/>
                <a:endCxn id="38" idx="0"/>
              </p:cNvCxnSpPr>
              <p:nvPr/>
            </p:nvCxnSpPr>
            <p:spPr>
              <a:xfrm flipH="1">
                <a:off x="2135032" y="4904575"/>
                <a:ext cx="226715" cy="718875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直接连接符 21"/>
              <p:cNvCxnSpPr>
                <a:stCxn id="10" idx="5"/>
                <a:endCxn id="39" idx="0"/>
              </p:cNvCxnSpPr>
              <p:nvPr/>
            </p:nvCxnSpPr>
            <p:spPr>
              <a:xfrm>
                <a:off x="2641793" y="4904575"/>
                <a:ext cx="193458" cy="692771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直接连接符 22"/>
              <p:cNvCxnSpPr>
                <a:stCxn id="11" idx="3"/>
                <a:endCxn id="40" idx="0"/>
              </p:cNvCxnSpPr>
              <p:nvPr/>
            </p:nvCxnSpPr>
            <p:spPr>
              <a:xfrm flipH="1">
                <a:off x="3651041" y="4904575"/>
                <a:ext cx="138099" cy="702942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>
                <a:stCxn id="11" idx="5"/>
                <a:endCxn id="41" idx="0"/>
              </p:cNvCxnSpPr>
              <p:nvPr/>
            </p:nvCxnSpPr>
            <p:spPr>
              <a:xfrm>
                <a:off x="4069186" y="4904575"/>
                <a:ext cx="227801" cy="66944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5" name="矩形 24"/>
                  <p:cNvSpPr/>
                  <p:nvPr/>
                </p:nvSpPr>
                <p:spPr>
                  <a:xfrm>
                    <a:off x="2151913" y="3134545"/>
                    <a:ext cx="463845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5" name="矩形 2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51913" y="3134545"/>
                    <a:ext cx="463845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矩形 25"/>
                  <p:cNvSpPr/>
                  <p:nvPr/>
                </p:nvSpPr>
                <p:spPr>
                  <a:xfrm>
                    <a:off x="3312925" y="3130749"/>
                    <a:ext cx="469166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6" name="矩形 2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312925" y="3130749"/>
                    <a:ext cx="469166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矩形 26"/>
                  <p:cNvSpPr/>
                  <p:nvPr/>
                </p:nvSpPr>
                <p:spPr>
                  <a:xfrm>
                    <a:off x="470843" y="5048538"/>
                    <a:ext cx="555665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7" name="矩形 2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0843" y="5048538"/>
                    <a:ext cx="555665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矩形 27"/>
                  <p:cNvSpPr/>
                  <p:nvPr/>
                </p:nvSpPr>
                <p:spPr>
                  <a:xfrm>
                    <a:off x="1340632" y="5080277"/>
                    <a:ext cx="555665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8" name="矩形 2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340632" y="5080277"/>
                    <a:ext cx="555665" cy="369332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矩形 28"/>
                  <p:cNvSpPr/>
                  <p:nvPr/>
                </p:nvSpPr>
                <p:spPr>
                  <a:xfrm>
                    <a:off x="2112175" y="5102571"/>
                    <a:ext cx="555665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29" name="矩形 2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12175" y="5102571"/>
                    <a:ext cx="555665" cy="369332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矩形 29"/>
                  <p:cNvSpPr/>
                  <p:nvPr/>
                </p:nvSpPr>
                <p:spPr>
                  <a:xfrm>
                    <a:off x="2647193" y="5048538"/>
                    <a:ext cx="555665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0" name="矩形 2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7193" y="5048538"/>
                    <a:ext cx="555665" cy="369332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矩形 32"/>
                  <p:cNvSpPr/>
                  <p:nvPr/>
                </p:nvSpPr>
                <p:spPr>
                  <a:xfrm>
                    <a:off x="1446749" y="3981801"/>
                    <a:ext cx="55034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3" name="矩形 32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46749" y="3981801"/>
                    <a:ext cx="550343" cy="369332"/>
                  </a:xfrm>
                  <a:prstGeom prst="rect">
                    <a:avLst/>
                  </a:prstGeom>
                  <a:blipFill rotWithShape="0">
                    <a:blip r:embed="rId8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矩形 33"/>
                  <p:cNvSpPr/>
                  <p:nvPr/>
                </p:nvSpPr>
                <p:spPr>
                  <a:xfrm>
                    <a:off x="2398231" y="4049798"/>
                    <a:ext cx="55034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4" name="矩形 33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98231" y="4049798"/>
                    <a:ext cx="550343" cy="369332"/>
                  </a:xfrm>
                  <a:prstGeom prst="rect">
                    <a:avLst/>
                  </a:prstGeom>
                  <a:blipFill rotWithShape="0"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5" name="矩形 34"/>
                  <p:cNvSpPr/>
                  <p:nvPr/>
                </p:nvSpPr>
                <p:spPr>
                  <a:xfrm>
                    <a:off x="3562895" y="4065824"/>
                    <a:ext cx="550342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5" name="矩形 3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62895" y="4065824"/>
                    <a:ext cx="550342" cy="369332"/>
                  </a:xfrm>
                  <a:prstGeom prst="rect">
                    <a:avLst/>
                  </a:prstGeom>
                  <a:blipFill rotWithShape="0">
                    <a:blip r:embed="rId10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6" name="矩形 35"/>
                  <p:cNvSpPr/>
                  <p:nvPr/>
                </p:nvSpPr>
                <p:spPr>
                  <a:xfrm>
                    <a:off x="4572000" y="3935116"/>
                    <a:ext cx="550343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36" name="矩形 3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572000" y="3935116"/>
                    <a:ext cx="550343" cy="369332"/>
                  </a:xfrm>
                  <a:prstGeom prst="rect">
                    <a:avLst/>
                  </a:prstGeom>
                  <a:blipFill rotWithShape="0"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7" name="矩形 36"/>
              <p:cNvSpPr/>
              <p:nvPr/>
            </p:nvSpPr>
            <p:spPr>
              <a:xfrm>
                <a:off x="1284404" y="5662518"/>
                <a:ext cx="395257" cy="21602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50" dirty="0"/>
                  <a:t>2</a:t>
                </a:r>
                <a:r>
                  <a:rPr lang="en-US" altLang="zh-CN" sz="1050" dirty="0" smtClean="0"/>
                  <a:t>,2</a:t>
                </a:r>
                <a:endParaRPr lang="zh-CN" altLang="en-US" sz="1050" dirty="0"/>
              </a:p>
            </p:txBody>
          </p:sp>
          <p:sp>
            <p:nvSpPr>
              <p:cNvPr id="38" name="矩形 37"/>
              <p:cNvSpPr/>
              <p:nvPr/>
            </p:nvSpPr>
            <p:spPr>
              <a:xfrm>
                <a:off x="1912487" y="5623450"/>
                <a:ext cx="445089" cy="21602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50" dirty="0" smtClean="0"/>
                  <a:t>-1,2</a:t>
                </a:r>
                <a:endParaRPr lang="zh-CN" altLang="en-US" sz="1050" dirty="0"/>
              </a:p>
            </p:txBody>
          </p:sp>
          <p:sp>
            <p:nvSpPr>
              <p:cNvPr id="39" name="矩形 38"/>
              <p:cNvSpPr/>
              <p:nvPr/>
            </p:nvSpPr>
            <p:spPr>
              <a:xfrm>
                <a:off x="2637622" y="5597346"/>
                <a:ext cx="395257" cy="21602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50" dirty="0" smtClean="0"/>
                  <a:t>1,1</a:t>
                </a:r>
                <a:endParaRPr lang="zh-CN" altLang="en-US" sz="1050" dirty="0"/>
              </a:p>
            </p:txBody>
          </p:sp>
          <p:sp>
            <p:nvSpPr>
              <p:cNvPr id="40" name="矩形 39"/>
              <p:cNvSpPr/>
              <p:nvPr/>
            </p:nvSpPr>
            <p:spPr>
              <a:xfrm>
                <a:off x="3435549" y="5607517"/>
                <a:ext cx="430983" cy="21602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50" dirty="0" smtClean="0"/>
                  <a:t>1,-2</a:t>
                </a:r>
                <a:endParaRPr lang="zh-CN" altLang="en-US" sz="1050" dirty="0"/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4099358" y="5574021"/>
                <a:ext cx="395257" cy="216024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050" dirty="0" smtClean="0"/>
                  <a:t>1,2</a:t>
                </a:r>
                <a:endParaRPr lang="zh-CN" altLang="en-US" sz="1050" dirty="0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矩形 54"/>
                  <p:cNvSpPr/>
                  <p:nvPr/>
                </p:nvSpPr>
                <p:spPr>
                  <a:xfrm>
                    <a:off x="4100939" y="5019004"/>
                    <a:ext cx="555665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5" name="矩形 54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100939" y="5019004"/>
                    <a:ext cx="555665" cy="369332"/>
                  </a:xfrm>
                  <a:prstGeom prst="rect">
                    <a:avLst/>
                  </a:prstGeom>
                  <a:blipFill rotWithShape="0"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矩形 55"/>
                  <p:cNvSpPr/>
                  <p:nvPr/>
                </p:nvSpPr>
                <p:spPr>
                  <a:xfrm>
                    <a:off x="4872482" y="5041298"/>
                    <a:ext cx="555665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23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6" name="矩形 55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872482" y="5041298"/>
                    <a:ext cx="555665" cy="369332"/>
                  </a:xfrm>
                  <a:prstGeom prst="rect">
                    <a:avLst/>
                  </a:prstGeom>
                  <a:blipFill rotWithShape="0">
                    <a:blip r:embed="rId13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矩形 56"/>
                  <p:cNvSpPr/>
                  <p:nvPr/>
                </p:nvSpPr>
                <p:spPr>
                  <a:xfrm>
                    <a:off x="5407500" y="4987265"/>
                    <a:ext cx="555665" cy="369332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24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57" name="矩形 56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07500" y="4987265"/>
                    <a:ext cx="555665" cy="369332"/>
                  </a:xfrm>
                  <a:prstGeom prst="rect">
                    <a:avLst/>
                  </a:prstGeom>
                  <a:blipFill rotWithShape="0">
                    <a:blip r:embed="rId14"/>
                    <a:stretch>
                      <a:fillRect b="-1667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3" name="椭圆 42"/>
            <p:cNvSpPr/>
            <p:nvPr/>
          </p:nvSpPr>
          <p:spPr>
            <a:xfrm>
              <a:off x="4762755" y="4639687"/>
              <a:ext cx="396044" cy="288032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乙</a:t>
              </a:r>
            </a:p>
          </p:txBody>
        </p:sp>
        <p:cxnSp>
          <p:nvCxnSpPr>
            <p:cNvPr id="44" name="直接连接符 43"/>
            <p:cNvCxnSpPr>
              <a:stCxn id="43" idx="3"/>
              <a:endCxn id="46" idx="0"/>
            </p:cNvCxnSpPr>
            <p:nvPr/>
          </p:nvCxnSpPr>
          <p:spPr>
            <a:xfrm flipH="1">
              <a:off x="4715095" y="4885538"/>
              <a:ext cx="105659" cy="70622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/>
            <p:cNvCxnSpPr>
              <a:stCxn id="43" idx="5"/>
              <a:endCxn id="47" idx="0"/>
            </p:cNvCxnSpPr>
            <p:nvPr/>
          </p:nvCxnSpPr>
          <p:spPr>
            <a:xfrm>
              <a:off x="5100800" y="4885538"/>
              <a:ext cx="227801" cy="66944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/>
            <p:cNvSpPr/>
            <p:nvPr/>
          </p:nvSpPr>
          <p:spPr>
            <a:xfrm>
              <a:off x="4469412" y="5591758"/>
              <a:ext cx="491365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 smtClean="0"/>
                <a:t>-1,-2</a:t>
              </a:r>
              <a:endParaRPr lang="zh-CN" altLang="en-US" sz="1050" dirty="0"/>
            </a:p>
          </p:txBody>
        </p:sp>
        <p:sp>
          <p:nvSpPr>
            <p:cNvPr id="47" name="矩形 46"/>
            <p:cNvSpPr/>
            <p:nvPr/>
          </p:nvSpPr>
          <p:spPr>
            <a:xfrm>
              <a:off x="5130972" y="5554984"/>
              <a:ext cx="395257" cy="2160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/>
                <a:t>2</a:t>
              </a:r>
              <a:r>
                <a:rPr lang="en-US" altLang="zh-CN" sz="1050" dirty="0" smtClean="0"/>
                <a:t>,2</a:t>
              </a:r>
              <a:endParaRPr lang="zh-CN" altLang="en-US" sz="105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矩形 57"/>
                <p:cNvSpPr/>
                <p:nvPr/>
              </p:nvSpPr>
              <p:spPr>
                <a:xfrm>
                  <a:off x="3055731" y="5035595"/>
                  <a:ext cx="55566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58" name="矩形 5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5731" y="5035595"/>
                  <a:ext cx="555665" cy="369332"/>
                </a:xfrm>
                <a:prstGeom prst="rect">
                  <a:avLst/>
                </a:prstGeom>
                <a:blipFill rotWithShape="0">
                  <a:blip r:embed="rId15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61" name="文本框 60"/>
          <p:cNvSpPr txBox="1"/>
          <p:nvPr/>
        </p:nvSpPr>
        <p:spPr>
          <a:xfrm>
            <a:off x="648350" y="750205"/>
            <a:ext cx="8361506" cy="101566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不完全信息使得扩展型中存在多节点的信息集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不能确定博弈的路径，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SPNE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无法应用，</a:t>
            </a:r>
            <a:r>
              <a:rPr lang="en-US" altLang="zh-CN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</a:t>
            </a:r>
            <a:r>
              <a:rPr lang="zh-CN" altLang="en-US" sz="2400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也无法用于计算</a:t>
            </a:r>
            <a:endParaRPr lang="en-US" altLang="zh-CN" sz="2400" dirty="0" smtClean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650510" y="1939842"/>
            <a:ext cx="8025946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利用贝叶斯公式，计算每条博弈路径的后验概率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在后继博弈上，保持策略和后验概率一致，即相互确定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矩形 63"/>
              <p:cNvSpPr/>
              <p:nvPr/>
            </p:nvSpPr>
            <p:spPr>
              <a:xfrm>
                <a:off x="3274736" y="3627013"/>
                <a:ext cx="712524" cy="36933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4" name="矩形 6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4736" y="3627013"/>
                <a:ext cx="712524" cy="369332"/>
              </a:xfrm>
              <a:prstGeom prst="rect">
                <a:avLst/>
              </a:prstGeom>
              <a:blipFill rotWithShape="0">
                <a:blip r:embed="rId16"/>
                <a:stretch>
                  <a:fillRect r="-6723"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矩形 64"/>
              <p:cNvSpPr/>
              <p:nvPr/>
            </p:nvSpPr>
            <p:spPr>
              <a:xfrm>
                <a:off x="1351354" y="3627013"/>
                <a:ext cx="375565" cy="369332"/>
              </a:xfrm>
              <a:prstGeom prst="rect">
                <a:avLst/>
              </a:prstGeom>
              <a:ln>
                <a:solidFill>
                  <a:srgbClr val="FF0000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5" name="矩形 6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1354" y="3627013"/>
                <a:ext cx="375565" cy="369332"/>
              </a:xfrm>
              <a:prstGeom prst="rect">
                <a:avLst/>
              </a:prstGeom>
              <a:blipFill rotWithShape="0">
                <a:blip r:embed="rId17"/>
                <a:stretch>
                  <a:fillRect b="-4762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/>
              <p:cNvSpPr txBox="1"/>
              <p:nvPr/>
            </p:nvSpPr>
            <p:spPr>
              <a:xfrm>
                <a:off x="5496288" y="2996952"/>
                <a:ext cx="3596848" cy="3416320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完美贝叶斯均衡 </a:t>
                </a: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PBE</a:t>
                </a: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Perfect Bayesian Equilibrium </a:t>
                </a: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PBE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包括策略组合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和后验概率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两个部分</a:t>
                </a: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，先验给定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在各后继博弈上，按照贝叶斯公式，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满足一致性条件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给定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，后验概率为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742950" lvl="1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给定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，最佳策略为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p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6" name="文本框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6288" y="2996952"/>
                <a:ext cx="3596848" cy="3416320"/>
              </a:xfrm>
              <a:prstGeom prst="rect">
                <a:avLst/>
              </a:prstGeom>
              <a:blipFill rotWithShape="0"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504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64" grpId="0" animBg="1"/>
      <p:bldP spid="65" grpId="0" animBg="1"/>
      <p:bldP spid="6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博弈求解</a:t>
            </a:r>
            <a:r>
              <a:rPr lang="en-US" altLang="zh-CN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非合作博弈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35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23528" y="1639536"/>
            <a:ext cx="360040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静态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23528" y="2821578"/>
            <a:ext cx="360040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动态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580112" y="843999"/>
            <a:ext cx="1368152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不完全信息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979712" y="837582"/>
            <a:ext cx="1098376" cy="36933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完全信息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049636" y="1412776"/>
            <a:ext cx="3234511" cy="1024925"/>
            <a:chOff x="1520788" y="1573371"/>
            <a:chExt cx="2115108" cy="1024925"/>
          </a:xfrm>
        </p:grpSpPr>
        <p:sp>
          <p:nvSpPr>
            <p:cNvPr id="6" name="文本框 5"/>
            <p:cNvSpPr txBox="1"/>
            <p:nvPr/>
          </p:nvSpPr>
          <p:spPr>
            <a:xfrm>
              <a:off x="1520788" y="1573371"/>
              <a:ext cx="2115108" cy="369332"/>
            </a:xfrm>
            <a:prstGeom prst="rect">
              <a:avLst/>
            </a:prstGeom>
            <a:solidFill>
              <a:srgbClr val="6699FF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完全信息静态博弈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520788" y="1951965"/>
              <a:ext cx="211510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解概念：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纳什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均衡</a:t>
              </a:r>
              <a:endPara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典型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博弈：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GANs</a:t>
              </a:r>
              <a:endParaRPr lang="zh-CN" altLang="en-US" dirty="0">
                <a:latin typeface="+mn-ea"/>
                <a:ea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630452" y="1412776"/>
            <a:ext cx="3181908" cy="1024925"/>
            <a:chOff x="1520788" y="1573371"/>
            <a:chExt cx="2115108" cy="1024925"/>
          </a:xfrm>
        </p:grpSpPr>
        <p:sp>
          <p:nvSpPr>
            <p:cNvPr id="21" name="文本框 20"/>
            <p:cNvSpPr txBox="1"/>
            <p:nvPr/>
          </p:nvSpPr>
          <p:spPr>
            <a:xfrm>
              <a:off x="1520788" y="1573371"/>
              <a:ext cx="2115108" cy="369332"/>
            </a:xfrm>
            <a:prstGeom prst="rect">
              <a:avLst/>
            </a:prstGeom>
            <a:solidFill>
              <a:srgbClr val="6699FF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不完全信息静态博弈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520788" y="1951965"/>
              <a:ext cx="211510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解概念：贝叶斯纳什均衡</a:t>
              </a:r>
              <a:endPara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典型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博弈：暗标拍卖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043608" y="2636912"/>
            <a:ext cx="3240360" cy="1006371"/>
            <a:chOff x="1520788" y="1573371"/>
            <a:chExt cx="2115108" cy="1006371"/>
          </a:xfrm>
        </p:grpSpPr>
        <p:sp>
          <p:nvSpPr>
            <p:cNvPr id="24" name="文本框 23"/>
            <p:cNvSpPr txBox="1"/>
            <p:nvPr/>
          </p:nvSpPr>
          <p:spPr>
            <a:xfrm>
              <a:off x="1520788" y="1573371"/>
              <a:ext cx="2115108" cy="369332"/>
            </a:xfrm>
            <a:prstGeom prst="rect">
              <a:avLst/>
            </a:prstGeom>
            <a:solidFill>
              <a:srgbClr val="6699FF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完全信息动态博弈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520788" y="1933411"/>
              <a:ext cx="211510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解概念：子博弈完美纳什均衡</a:t>
              </a:r>
              <a:endPara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典型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博弈：象棋、围棋</a:t>
              </a:r>
              <a:endParaRPr lang="zh-CN" altLang="en-US" dirty="0">
                <a:latin typeface="+mn-ea"/>
                <a:ea typeface="+mn-ea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4630452" y="2636912"/>
            <a:ext cx="3181908" cy="1006371"/>
            <a:chOff x="1520788" y="1573371"/>
            <a:chExt cx="2115108" cy="1006371"/>
          </a:xfrm>
        </p:grpSpPr>
        <p:sp>
          <p:nvSpPr>
            <p:cNvPr id="30" name="文本框 29"/>
            <p:cNvSpPr txBox="1"/>
            <p:nvPr/>
          </p:nvSpPr>
          <p:spPr>
            <a:xfrm>
              <a:off x="1520788" y="1573371"/>
              <a:ext cx="2115108" cy="369332"/>
            </a:xfrm>
            <a:prstGeom prst="rect">
              <a:avLst/>
            </a:prstGeom>
            <a:solidFill>
              <a:srgbClr val="6699FF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不完全信息动态博弈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520788" y="1933411"/>
              <a:ext cx="2115108" cy="6463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解概念：完美贝叶斯均衡</a:t>
              </a:r>
              <a:endPara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典型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博弈：德扑、星际</a:t>
              </a:r>
              <a:endParaRPr lang="zh-CN" altLang="en-US" dirty="0">
                <a:latin typeface="+mn-lt"/>
                <a:ea typeface="+mn-ea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2123729" y="4005064"/>
            <a:ext cx="4284604" cy="1292662"/>
            <a:chOff x="1520788" y="1556825"/>
            <a:chExt cx="2115108" cy="1292662"/>
          </a:xfrm>
        </p:grpSpPr>
        <p:sp>
          <p:nvSpPr>
            <p:cNvPr id="36" name="文本框 35"/>
            <p:cNvSpPr txBox="1"/>
            <p:nvPr/>
          </p:nvSpPr>
          <p:spPr>
            <a:xfrm>
              <a:off x="1520788" y="1556825"/>
              <a:ext cx="2115108" cy="36933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重复博弈</a:t>
              </a:r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(Repeated Game)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520788" y="1926157"/>
              <a:ext cx="2115108" cy="92333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阶段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(Stage)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博弈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完全相同</a:t>
              </a:r>
              <a:endPara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阶段博弈结构相同，</a:t>
              </a:r>
              <a:r>
                <a:rPr lang="zh-CN" altLang="en-US" u="sng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状态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变化 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围棋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</a:p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马尔科夫完美均衡</a:t>
              </a:r>
              <a:endPara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123729" y="5680939"/>
            <a:ext cx="4284604" cy="738664"/>
            <a:chOff x="1520788" y="1556825"/>
            <a:chExt cx="2115108" cy="738664"/>
          </a:xfrm>
        </p:grpSpPr>
        <p:sp>
          <p:nvSpPr>
            <p:cNvPr id="45" name="文本框 44"/>
            <p:cNvSpPr txBox="1"/>
            <p:nvPr/>
          </p:nvSpPr>
          <p:spPr>
            <a:xfrm>
              <a:off x="1520788" y="1556825"/>
              <a:ext cx="2115108" cy="36933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rgbClr val="093B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演化</a:t>
              </a:r>
              <a:r>
                <a:rPr lang="zh-CN" altLang="en-US" dirty="0" smtClean="0">
                  <a:solidFill>
                    <a:srgbClr val="093B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博弈</a:t>
              </a:r>
              <a:r>
                <a:rPr lang="en-US" altLang="zh-CN" dirty="0" smtClean="0">
                  <a:solidFill>
                    <a:srgbClr val="093B5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(Evolutionary Game)</a:t>
              </a:r>
              <a:endParaRPr lang="zh-CN" altLang="en-US" dirty="0">
                <a:solidFill>
                  <a:srgbClr val="093B5C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520788" y="1926157"/>
              <a:ext cx="2115108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ü"/>
              </a:pPr>
              <a:r>
                <a:rPr lang="zh-CN" altLang="en-US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智能体</a:t>
              </a:r>
              <a:r>
                <a: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(Agent)</a:t>
              </a:r>
            </a:p>
          </p:txBody>
        </p:sp>
      </p:grpSp>
      <p:sp>
        <p:nvSpPr>
          <p:cNvPr id="3" name="下箭头 2"/>
          <p:cNvSpPr/>
          <p:nvPr/>
        </p:nvSpPr>
        <p:spPr>
          <a:xfrm>
            <a:off x="3275856" y="3643283"/>
            <a:ext cx="360040" cy="361781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下箭头 46"/>
          <p:cNvSpPr/>
          <p:nvPr/>
        </p:nvSpPr>
        <p:spPr>
          <a:xfrm>
            <a:off x="5148064" y="3646106"/>
            <a:ext cx="360040" cy="361781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下箭头 47"/>
          <p:cNvSpPr/>
          <p:nvPr/>
        </p:nvSpPr>
        <p:spPr>
          <a:xfrm>
            <a:off x="3851920" y="5308442"/>
            <a:ext cx="360040" cy="361781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6881340" y="4374396"/>
            <a:ext cx="1152128" cy="6463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Learning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881340" y="5773272"/>
            <a:ext cx="1507084" cy="6463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智能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Intelligence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右箭头 6"/>
          <p:cNvSpPr/>
          <p:nvPr/>
        </p:nvSpPr>
        <p:spPr>
          <a:xfrm>
            <a:off x="6408333" y="5949280"/>
            <a:ext cx="473007" cy="285657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右箭头 50"/>
          <p:cNvSpPr/>
          <p:nvPr/>
        </p:nvSpPr>
        <p:spPr>
          <a:xfrm flipH="1">
            <a:off x="6408333" y="4550404"/>
            <a:ext cx="473007" cy="285657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1187624" y="4082545"/>
            <a:ext cx="360040" cy="230832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特殊结构动态博弈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17605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68896" y="948548"/>
            <a:ext cx="8640960" cy="5281384"/>
          </a:xfrm>
        </p:spPr>
        <p:txBody>
          <a:bodyPr/>
          <a:lstStyle/>
          <a:p>
            <a:r>
              <a:rPr lang="zh-CN" altLang="en-US" dirty="0" smtClean="0"/>
              <a:t>博弈案例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合作博弈论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Shapley Value</a:t>
            </a:r>
            <a:endParaRPr lang="en-US" altLang="zh-CN" dirty="0"/>
          </a:p>
          <a:p>
            <a:pPr lvl="1"/>
            <a:r>
              <a:rPr lang="zh-CN" altLang="en-US" dirty="0" smtClean="0"/>
              <a:t>非合作博弈论</a:t>
            </a:r>
            <a:endParaRPr lang="en-US" altLang="zh-CN" dirty="0" smtClean="0"/>
          </a:p>
          <a:p>
            <a:pPr lvl="2"/>
            <a:r>
              <a:rPr lang="zh-CN" altLang="en-US" dirty="0"/>
              <a:t>智猪博弈、公地</a:t>
            </a:r>
            <a:r>
              <a:rPr lang="zh-CN" altLang="en-US" dirty="0" smtClean="0"/>
              <a:t>悲剧、田忌赛马、拍卖</a:t>
            </a:r>
            <a:endParaRPr lang="en-US" altLang="zh-CN" dirty="0" smtClean="0"/>
          </a:p>
          <a:p>
            <a:r>
              <a:rPr lang="zh-CN" altLang="en-US" dirty="0" smtClean="0"/>
              <a:t>博弈模型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选择与效用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完全信息静态、完全信息动态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不完全信息静态、不完全信息动态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0000FF"/>
                </a:solidFill>
              </a:rPr>
              <a:t>博弈论与人工智能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/>
              <a:pPr>
                <a:defRPr/>
              </a:pPr>
              <a:t>36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989738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206152" y="4725144"/>
            <a:ext cx="8758336" cy="172819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251520" y="2780928"/>
            <a:ext cx="8758336" cy="172819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251520" y="908720"/>
            <a:ext cx="8758336" cy="172819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188640"/>
            <a:ext cx="8892480" cy="720080"/>
          </a:xfrm>
        </p:spPr>
        <p:txBody>
          <a:bodyPr/>
          <a:lstStyle/>
          <a:p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博弈思想与博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弈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论简史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37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sp>
        <p:nvSpPr>
          <p:cNvPr id="20" name="内容占位符 19"/>
          <p:cNvSpPr>
            <a:spLocks noGrp="1"/>
          </p:cNvSpPr>
          <p:nvPr>
            <p:ph idx="1"/>
          </p:nvPr>
        </p:nvSpPr>
        <p:spPr>
          <a:xfrm>
            <a:off x="251520" y="1027936"/>
            <a:ext cx="8712968" cy="2113032"/>
          </a:xfrm>
        </p:spPr>
        <p:txBody>
          <a:bodyPr/>
          <a:lstStyle/>
          <a:p>
            <a:pPr algn="just"/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春秋时代，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孙子兵法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 algn="just"/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1512</a:t>
            </a:r>
            <a:r>
              <a:rPr lang="zh-CN" altLang="en-US" sz="2800" dirty="0"/>
              <a:t> </a:t>
            </a:r>
            <a:r>
              <a:rPr lang="zh-CN" altLang="en-US" sz="2800" dirty="0" smtClean="0"/>
              <a:t>，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马基雅维利</a:t>
            </a:r>
            <a:r>
              <a:rPr lang="zh-CN" altLang="en-US" sz="2800" dirty="0" smtClean="0"/>
              <a:t>，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君主论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en-US" altLang="zh-CN" sz="2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1830</a:t>
            </a:r>
            <a:r>
              <a:rPr lang="zh-CN" altLang="en-US" sz="2800" dirty="0"/>
              <a:t> ，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克劳塞维茨</a:t>
            </a:r>
            <a:r>
              <a:rPr lang="zh-CN" altLang="en-US" sz="2800" dirty="0" smtClean="0"/>
              <a:t>，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战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争论</a:t>
            </a:r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 algn="just"/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/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1713</a:t>
            </a:r>
            <a:r>
              <a:rPr lang="zh-CN" altLang="en-US" sz="2800" dirty="0" smtClean="0"/>
              <a:t>，</a:t>
            </a:r>
            <a:r>
              <a:rPr lang="en-US" altLang="zh-CN" sz="2800" dirty="0" err="1" smtClean="0"/>
              <a:t>Waldegrave</a:t>
            </a:r>
            <a:r>
              <a:rPr lang="zh-CN" altLang="en-US" sz="2800" dirty="0" smtClean="0"/>
              <a:t>，二人博弈</a:t>
            </a:r>
            <a:r>
              <a:rPr lang="en-US" altLang="zh-CN" sz="2800" dirty="0" smtClean="0"/>
              <a:t>Min-Max</a:t>
            </a:r>
            <a:r>
              <a:rPr lang="zh-CN" altLang="en-US" sz="2800" dirty="0" smtClean="0"/>
              <a:t>混合策略解</a:t>
            </a:r>
            <a:endParaRPr lang="en-US" altLang="zh-CN" sz="2800" dirty="0" smtClean="0"/>
          </a:p>
          <a:p>
            <a:pPr algn="just"/>
            <a:r>
              <a:rPr lang="en-US" altLang="zh-CN" sz="2800" dirty="0" smtClean="0"/>
              <a:t>1838</a:t>
            </a:r>
            <a:r>
              <a:rPr lang="zh-CN" altLang="en-US" sz="2800" dirty="0" smtClean="0"/>
              <a:t>，</a:t>
            </a:r>
            <a:r>
              <a:rPr lang="en-US" altLang="zh-CN" sz="2800" dirty="0" err="1" smtClean="0"/>
              <a:t>Cournot</a:t>
            </a:r>
            <a:r>
              <a:rPr lang="zh-CN" altLang="en-US" sz="2800" dirty="0" smtClean="0"/>
              <a:t>，双寡头垄断，产量竞争模型 </a:t>
            </a:r>
            <a:r>
              <a:rPr lang="en-US" altLang="zh-CN" sz="2800" dirty="0" smtClean="0"/>
              <a:t>(</a:t>
            </a:r>
            <a:r>
              <a:rPr lang="zh-CN" altLang="en-US" sz="2800" dirty="0" smtClean="0"/>
              <a:t>静态</a:t>
            </a:r>
            <a:r>
              <a:rPr lang="en-US" altLang="zh-CN" sz="2800" dirty="0" smtClean="0"/>
              <a:t>)</a:t>
            </a:r>
          </a:p>
          <a:p>
            <a:pPr algn="just"/>
            <a:r>
              <a:rPr lang="en-US" altLang="zh-CN" sz="2800" dirty="0" smtClean="0"/>
              <a:t>1883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Bertrand</a:t>
            </a:r>
            <a:r>
              <a:rPr lang="zh-CN" altLang="en-US" sz="2800" dirty="0" smtClean="0"/>
              <a:t>，双寡头垄断，价格竞争模型</a:t>
            </a:r>
            <a:r>
              <a:rPr lang="en-US" altLang="zh-CN" sz="2800" dirty="0" smtClean="0"/>
              <a:t>(</a:t>
            </a:r>
            <a:r>
              <a:rPr lang="zh-CN" altLang="en-US" sz="2800" dirty="0" smtClean="0"/>
              <a:t>动态</a:t>
            </a:r>
            <a:r>
              <a:rPr lang="en-US" altLang="zh-CN" sz="2800" dirty="0" smtClean="0"/>
              <a:t>)</a:t>
            </a:r>
          </a:p>
          <a:p>
            <a:pPr algn="just"/>
            <a:endParaRPr lang="en-US" altLang="zh-CN" sz="2000" dirty="0" smtClean="0"/>
          </a:p>
          <a:p>
            <a:pPr algn="just"/>
            <a:r>
              <a:rPr lang="en-US" altLang="zh-CN" sz="2800" dirty="0" smtClean="0"/>
              <a:t>1913</a:t>
            </a:r>
            <a:r>
              <a:rPr lang="zh-CN" altLang="en-US" sz="2800" dirty="0" smtClean="0"/>
              <a:t>，</a:t>
            </a:r>
            <a:r>
              <a:rPr lang="en-US" altLang="zh-CN" sz="2800" dirty="0" err="1" smtClean="0"/>
              <a:t>Zermelo</a:t>
            </a:r>
            <a:r>
              <a:rPr lang="zh-CN" altLang="en-US" sz="2800" dirty="0" smtClean="0"/>
              <a:t>，</a:t>
            </a:r>
            <a:r>
              <a:rPr lang="zh-CN" altLang="en-US" sz="2800" dirty="0" smtClean="0">
                <a:solidFill>
                  <a:srgbClr val="0000FF"/>
                </a:solidFill>
              </a:rPr>
              <a:t>棋类必胜</a:t>
            </a:r>
            <a:r>
              <a:rPr lang="en-US" altLang="zh-CN" sz="2800" dirty="0" smtClean="0">
                <a:solidFill>
                  <a:srgbClr val="0000FF"/>
                </a:solidFill>
              </a:rPr>
              <a:t>(</a:t>
            </a:r>
            <a:r>
              <a:rPr lang="zh-CN" altLang="en-US" sz="2800" dirty="0" smtClean="0">
                <a:solidFill>
                  <a:srgbClr val="0000FF"/>
                </a:solidFill>
              </a:rPr>
              <a:t>不败</a:t>
            </a:r>
            <a:r>
              <a:rPr lang="en-US" altLang="zh-CN" sz="2800" dirty="0" smtClean="0">
                <a:solidFill>
                  <a:srgbClr val="0000FF"/>
                </a:solidFill>
              </a:rPr>
              <a:t>)</a:t>
            </a:r>
            <a:r>
              <a:rPr lang="zh-CN" altLang="en-US" sz="2800" dirty="0" smtClean="0">
                <a:solidFill>
                  <a:srgbClr val="0000FF"/>
                </a:solidFill>
              </a:rPr>
              <a:t>策略</a:t>
            </a:r>
            <a:r>
              <a:rPr lang="zh-CN" altLang="en-US" sz="2800" dirty="0" smtClean="0"/>
              <a:t>，逆向递归</a:t>
            </a:r>
            <a:endParaRPr lang="en-US" altLang="zh-CN" sz="2800" dirty="0" smtClean="0"/>
          </a:p>
          <a:p>
            <a:pPr algn="just"/>
            <a:r>
              <a:rPr lang="en-US" altLang="zh-CN" sz="2800" dirty="0" smtClean="0"/>
              <a:t>1921</a:t>
            </a:r>
            <a:r>
              <a:rPr lang="zh-CN" altLang="en-US" sz="2800" dirty="0" smtClean="0"/>
              <a:t>，</a:t>
            </a:r>
            <a:r>
              <a:rPr lang="en-US" altLang="zh-CN" sz="2800" dirty="0" err="1" smtClean="0"/>
              <a:t>Borel</a:t>
            </a:r>
            <a:r>
              <a:rPr lang="zh-CN" altLang="en-US" sz="2800" dirty="0" smtClean="0"/>
              <a:t>，混合策略定义，</a:t>
            </a:r>
            <a:r>
              <a:rPr lang="en-US" altLang="zh-CN" sz="2800" dirty="0" smtClean="0"/>
              <a:t>Min-Max</a:t>
            </a:r>
            <a:r>
              <a:rPr lang="zh-CN" altLang="en-US" sz="2800" dirty="0" smtClean="0"/>
              <a:t>解</a:t>
            </a:r>
            <a:endParaRPr lang="en-US" altLang="zh-CN" sz="2800" dirty="0" smtClean="0"/>
          </a:p>
          <a:p>
            <a:pPr algn="just"/>
            <a:r>
              <a:rPr lang="en-US" altLang="zh-CN" sz="2800" dirty="0" smtClean="0"/>
              <a:t>1928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Von Neumann &amp; Morgenstern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Min-Max</a:t>
            </a:r>
            <a:r>
              <a:rPr lang="zh-CN" altLang="en-US" sz="2800" dirty="0"/>
              <a:t>解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3314523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>
            <a:off x="107504" y="3861048"/>
            <a:ext cx="8902352" cy="259228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179512" y="908720"/>
            <a:ext cx="8830344" cy="266429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892480" cy="720080"/>
          </a:xfrm>
        </p:spPr>
        <p:txBody>
          <a:bodyPr/>
          <a:lstStyle/>
          <a:p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博弈思想与博弈论简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史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38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sp>
        <p:nvSpPr>
          <p:cNvPr id="20" name="内容占位符 19"/>
          <p:cNvSpPr>
            <a:spLocks noGrp="1"/>
          </p:cNvSpPr>
          <p:nvPr>
            <p:ph idx="1"/>
          </p:nvPr>
        </p:nvSpPr>
        <p:spPr>
          <a:xfrm>
            <a:off x="251520" y="955928"/>
            <a:ext cx="8892480" cy="2113032"/>
          </a:xfrm>
        </p:spPr>
        <p:txBody>
          <a:bodyPr/>
          <a:lstStyle/>
          <a:p>
            <a:pPr algn="just"/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1944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800" dirty="0"/>
              <a:t> Von Neumann &amp; Morgenstern</a:t>
            </a:r>
            <a:r>
              <a:rPr lang="zh-CN" altLang="en-US" sz="2800" dirty="0" smtClean="0"/>
              <a:t>，现代起点</a:t>
            </a:r>
            <a:endParaRPr lang="en-US" altLang="zh-CN" sz="2800" dirty="0" smtClean="0"/>
          </a:p>
          <a:p>
            <a:pPr marL="0" indent="0" algn="just">
              <a:buNone/>
            </a:pPr>
            <a:r>
              <a:rPr lang="zh-CN" altLang="en-US" sz="2800" dirty="0"/>
              <a:t> </a:t>
            </a:r>
            <a:r>
              <a:rPr lang="zh-CN" altLang="en-US" sz="2800" dirty="0" smtClean="0"/>
              <a:t>               </a:t>
            </a:r>
            <a:r>
              <a:rPr lang="en-US" altLang="zh-CN" sz="2800" dirty="0" smtClean="0"/>
              <a:t>《</a:t>
            </a:r>
            <a:r>
              <a:rPr lang="zh-CN" altLang="en-US" sz="2800" dirty="0" smtClean="0"/>
              <a:t>博弈论与经济行为</a:t>
            </a:r>
            <a:r>
              <a:rPr lang="en-US" altLang="zh-CN" sz="2800" dirty="0"/>
              <a:t>》</a:t>
            </a:r>
            <a:endParaRPr lang="en-US" altLang="zh-CN" sz="2800" dirty="0" smtClean="0"/>
          </a:p>
          <a:p>
            <a:pPr algn="just"/>
            <a:r>
              <a:rPr lang="en-US" altLang="zh-CN" sz="2800" dirty="0" smtClean="0"/>
              <a:t>1950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Nash</a:t>
            </a:r>
            <a:r>
              <a:rPr lang="zh-CN" altLang="en-US" sz="2800" dirty="0"/>
              <a:t>，非合作博弈</a:t>
            </a:r>
            <a:r>
              <a:rPr lang="zh-CN" altLang="en-US" sz="2800" dirty="0" smtClean="0"/>
              <a:t>，纳什均衡及存在性</a:t>
            </a:r>
            <a:endParaRPr lang="en-US" altLang="zh-CN" sz="2800" dirty="0" smtClean="0"/>
          </a:p>
          <a:p>
            <a:pPr marL="0" indent="0" algn="just">
              <a:buNone/>
            </a:pPr>
            <a:r>
              <a:rPr lang="en-US" altLang="zh-CN" sz="2800" dirty="0"/>
              <a:t> </a:t>
            </a:r>
            <a:r>
              <a:rPr lang="en-US" altLang="zh-CN" sz="2800" dirty="0" smtClean="0"/>
              <a:t>              Rand</a:t>
            </a:r>
            <a:r>
              <a:rPr lang="zh-CN" altLang="en-US" sz="2800" dirty="0" smtClean="0"/>
              <a:t>公司，博弈实验，战略、冲突分析</a:t>
            </a:r>
            <a:endParaRPr lang="en-US" altLang="zh-CN" sz="2800" dirty="0" smtClean="0"/>
          </a:p>
          <a:p>
            <a:pPr algn="just"/>
            <a:r>
              <a:rPr lang="en-US" altLang="zh-CN" sz="2800" dirty="0" smtClean="0"/>
              <a:t>1952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Shapley</a:t>
            </a:r>
            <a:r>
              <a:rPr lang="zh-CN" altLang="en-US" sz="2800" dirty="0"/>
              <a:t> ，合作博弈，</a:t>
            </a:r>
            <a:r>
              <a:rPr lang="en-US" altLang="zh-CN" sz="2800" dirty="0"/>
              <a:t>C</a:t>
            </a:r>
            <a:r>
              <a:rPr lang="en-US" altLang="zh-CN" sz="2800" dirty="0" smtClean="0"/>
              <a:t>ore</a:t>
            </a:r>
            <a:r>
              <a:rPr lang="zh-CN" altLang="en-US" sz="2800" dirty="0" smtClean="0"/>
              <a:t>、</a:t>
            </a:r>
            <a:r>
              <a:rPr lang="en-US" altLang="zh-CN" sz="2800" dirty="0" smtClean="0"/>
              <a:t>Shapley</a:t>
            </a:r>
            <a:r>
              <a:rPr lang="zh-CN" altLang="en-US" sz="2800" dirty="0" smtClean="0"/>
              <a:t>值</a:t>
            </a:r>
            <a:endParaRPr lang="en-US" altLang="zh-CN" sz="2800" dirty="0" smtClean="0"/>
          </a:p>
          <a:p>
            <a:pPr algn="just"/>
            <a:endParaRPr lang="en-US" altLang="zh-CN" sz="1800" dirty="0" smtClean="0"/>
          </a:p>
          <a:p>
            <a:pPr algn="just"/>
            <a:r>
              <a:rPr lang="en-US" altLang="zh-CN" sz="2800" dirty="0" smtClean="0"/>
              <a:t>1965</a:t>
            </a:r>
            <a:r>
              <a:rPr lang="zh-CN" altLang="en-US" sz="2800" dirty="0" smtClean="0"/>
              <a:t>，</a:t>
            </a:r>
            <a:r>
              <a:rPr lang="en-US" altLang="zh-CN" sz="2800" dirty="0" err="1" smtClean="0"/>
              <a:t>Selten</a:t>
            </a:r>
            <a:r>
              <a:rPr lang="zh-CN" altLang="en-US" sz="2800" dirty="0"/>
              <a:t> ，动态博弈，</a:t>
            </a:r>
            <a:r>
              <a:rPr lang="zh-CN" altLang="en-US" sz="2800" dirty="0" smtClean="0"/>
              <a:t>子博弈完美均衡</a:t>
            </a:r>
            <a:endParaRPr lang="en-US" altLang="zh-CN" sz="2800" dirty="0" smtClean="0"/>
          </a:p>
          <a:p>
            <a:pPr algn="just"/>
            <a:r>
              <a:rPr lang="en-US" altLang="zh-CN" sz="2800" dirty="0" smtClean="0"/>
              <a:t>1967</a:t>
            </a:r>
            <a:r>
              <a:rPr lang="zh-CN" altLang="en-US" sz="2800" dirty="0" smtClean="0"/>
              <a:t>，</a:t>
            </a:r>
            <a:r>
              <a:rPr lang="en-US" altLang="zh-CN" sz="2800" dirty="0" err="1" smtClean="0"/>
              <a:t>Harsanyi</a:t>
            </a:r>
            <a:r>
              <a:rPr lang="zh-CN" altLang="en-US" sz="2800" dirty="0" smtClean="0"/>
              <a:t>，不完全信息博弈，贝叶斯纳什均衡</a:t>
            </a:r>
            <a:endParaRPr lang="en-US" altLang="zh-CN" sz="2800" dirty="0" smtClean="0"/>
          </a:p>
          <a:p>
            <a:pPr algn="just"/>
            <a:r>
              <a:rPr lang="en-US" altLang="zh-CN" sz="2800" dirty="0" smtClean="0"/>
              <a:t>1972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Smith</a:t>
            </a:r>
            <a:r>
              <a:rPr lang="zh-CN" altLang="en-US" sz="2800" dirty="0" smtClean="0"/>
              <a:t>，进化博弈论，进化稳定策略</a:t>
            </a:r>
            <a:endParaRPr lang="en-US" altLang="zh-CN" sz="2800" dirty="0" smtClean="0"/>
          </a:p>
          <a:p>
            <a:pPr algn="just"/>
            <a:r>
              <a:rPr lang="en-US" altLang="zh-CN" sz="2800" dirty="0" smtClean="0"/>
              <a:t>1982</a:t>
            </a:r>
            <a:r>
              <a:rPr lang="zh-CN" altLang="en-US" sz="2800" dirty="0" smtClean="0"/>
              <a:t>，</a:t>
            </a:r>
            <a:r>
              <a:rPr lang="en-US" altLang="zh-CN" sz="2800" dirty="0" smtClean="0"/>
              <a:t>Kreps &amp; Wilson</a:t>
            </a:r>
            <a:r>
              <a:rPr lang="zh-CN" altLang="en-US" sz="2800" dirty="0" smtClean="0"/>
              <a:t>，序贯均衡</a:t>
            </a:r>
            <a:endParaRPr lang="en-US" altLang="zh-CN" sz="2800" dirty="0" smtClean="0"/>
          </a:p>
          <a:p>
            <a:pPr algn="just"/>
            <a:r>
              <a:rPr lang="en-US" altLang="zh-CN" sz="2800" dirty="0" smtClean="0"/>
              <a:t>1991</a:t>
            </a:r>
            <a:r>
              <a:rPr lang="zh-CN" altLang="en-US" sz="2800" dirty="0" smtClean="0"/>
              <a:t>，</a:t>
            </a:r>
            <a:r>
              <a:rPr lang="en-US" altLang="zh-CN" sz="2800" dirty="0" err="1" smtClean="0"/>
              <a:t>Fudenberg</a:t>
            </a:r>
            <a:r>
              <a:rPr lang="en-US" altLang="zh-CN" sz="2800" dirty="0" smtClean="0"/>
              <a:t> &amp; </a:t>
            </a:r>
            <a:r>
              <a:rPr lang="en-US" altLang="zh-CN" sz="2800" dirty="0" err="1" smtClean="0"/>
              <a:t>Tirole</a:t>
            </a:r>
            <a:r>
              <a:rPr lang="zh-CN" altLang="en-US" sz="2800" dirty="0"/>
              <a:t> ，完美</a:t>
            </a:r>
            <a:r>
              <a:rPr lang="zh-CN" altLang="en-US" sz="2800" dirty="0" smtClean="0"/>
              <a:t>贝叶斯均衡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863996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选择与效用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3</a:t>
            </a:fld>
            <a:endParaRPr lang="en-US" altLang="zh-CN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883920"/>
                <a:ext cx="8640960" cy="5497408"/>
              </a:xfrm>
            </p:spPr>
            <p:txBody>
              <a:bodyPr/>
              <a:lstStyle/>
              <a:p>
                <a:r>
                  <a:rPr lang="zh-CN" altLang="en-US" dirty="0" smtClean="0"/>
                  <a:t>选择集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altLang="zh-CN" dirty="0" smtClean="0"/>
              </a:p>
              <a:p>
                <a:pPr lvl="1"/>
                <a:r>
                  <a:rPr lang="zh-CN" altLang="en-US" dirty="0"/>
                  <a:t>对个人</a:t>
                </a:r>
                <a:r>
                  <a:rPr lang="zh-CN" altLang="en-US" dirty="0" smtClean="0"/>
                  <a:t>的选择行为进行建模</a:t>
                </a:r>
                <a:r>
                  <a:rPr lang="zh-CN" altLang="en-US" dirty="0"/>
                  <a:t>，</a:t>
                </a:r>
                <a:r>
                  <a:rPr lang="zh-CN" altLang="en-US" dirty="0" smtClean="0"/>
                  <a:t>通常假定</a:t>
                </a:r>
                <a:r>
                  <a:rPr lang="zh-CN" altLang="en-US" dirty="0"/>
                  <a:t>存在一个选择</a:t>
                </a:r>
                <a:r>
                  <a:rPr lang="zh-CN" altLang="en-US" dirty="0" smtClean="0"/>
                  <a:t>集合</a:t>
                </a:r>
                <a:endParaRPr lang="en-US" altLang="zh-CN" dirty="0" smtClean="0"/>
              </a:p>
              <a:p>
                <a:pPr marL="344487" lvl="1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,⋯</m:t>
                          </m:r>
                        </m:e>
                      </m:d>
                    </m:oMath>
                  </m:oMathPara>
                </a14:m>
                <a:endParaRPr lang="en-US" altLang="zh-CN" b="0" dirty="0" smtClean="0">
                  <a:ea typeface="Cambria Math" panose="02040503050406030204" pitchFamily="18" charset="0"/>
                </a:endParaRPr>
              </a:p>
              <a:p>
                <a:pPr marL="342900" lvl="1" indent="-342900"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</a:pPr>
                <a:r>
                  <a:rPr lang="zh-CN" altLang="en-US" sz="3200" dirty="0">
                    <a:cs typeface="+mn-cs"/>
                  </a:rPr>
                  <a:t>偏好</a:t>
                </a:r>
                <a:r>
                  <a:rPr lang="zh-CN" altLang="en-US" sz="3200" dirty="0" smtClean="0">
                    <a:cs typeface="+mn-cs"/>
                  </a:rPr>
                  <a:t>关系 </a:t>
                </a:r>
                <a14:m>
                  <m:oMath xmlns:m="http://schemas.openxmlformats.org/officeDocument/2006/math">
                    <m:r>
                      <a:rPr lang="zh-CN" altLang="en-US" sz="3200" i="1" smtClean="0">
                        <a:latin typeface="Cambria Math" panose="02040503050406030204" pitchFamily="18" charset="0"/>
                        <a:cs typeface="+mn-cs"/>
                      </a:rPr>
                      <m:t>≽</m:t>
                    </m:r>
                  </m:oMath>
                </a14:m>
                <a:endParaRPr lang="en-US" altLang="zh-CN" sz="3200" dirty="0" smtClean="0">
                  <a:cs typeface="+mn-cs"/>
                </a:endParaRPr>
              </a:p>
              <a:p>
                <a:pPr marL="695325" lvl="2" indent="-342900"/>
                <a:r>
                  <a:rPr lang="zh-CN" altLang="en-US" dirty="0" smtClean="0">
                    <a:cs typeface="+mn-cs"/>
                  </a:rPr>
                  <a:t>选择集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 smtClean="0">
                    <a:cs typeface="+mn-cs"/>
                  </a:rPr>
                  <a:t>上的一种比较关系</a:t>
                </a:r>
                <a:endParaRPr lang="en-US" altLang="zh-CN" dirty="0" smtClean="0">
                  <a:cs typeface="+mn-cs"/>
                </a:endParaRPr>
              </a:p>
              <a:p>
                <a:pPr marL="695325" lvl="2" indent="-342900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≽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b="0" dirty="0" smtClean="0">
                    <a:ea typeface="Cambria Math" panose="02040503050406030204" pitchFamily="18" charset="0"/>
                  </a:rPr>
                  <a:t> </a:t>
                </a:r>
                <a:r>
                  <a:rPr lang="zh-CN" altLang="en-US" dirty="0" smtClean="0">
                    <a:cs typeface="+mn-cs"/>
                  </a:rPr>
                  <a:t>表示选项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 smtClean="0">
                    <a:cs typeface="+mn-cs"/>
                  </a:rPr>
                  <a:t>至少跟选项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dirty="0" smtClean="0">
                    <a:cs typeface="+mn-cs"/>
                  </a:rPr>
                  <a:t> 一样好</a:t>
                </a:r>
                <a:endParaRPr lang="en-US" altLang="zh-CN" dirty="0" smtClean="0">
                  <a:cs typeface="+mn-cs"/>
                </a:endParaRPr>
              </a:p>
              <a:p>
                <a:pPr marL="342900" lvl="1" indent="-342900"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</a:pPr>
                <a:r>
                  <a:rPr lang="zh-CN" altLang="en-US" sz="3200" dirty="0" smtClean="0"/>
                  <a:t>严格偏好</a:t>
                </a:r>
                <a:r>
                  <a:rPr lang="zh-CN" altLang="en-US" sz="3200" dirty="0"/>
                  <a:t>关系 </a:t>
                </a:r>
                <a14:m>
                  <m:oMath xmlns:m="http://schemas.openxmlformats.org/officeDocument/2006/math">
                    <m:r>
                      <a:rPr lang="zh-CN" altLang="en-US" sz="3200" i="1" smtClean="0">
                        <a:latin typeface="Cambria Math" panose="02040503050406030204" pitchFamily="18" charset="0"/>
                      </a:rPr>
                      <m:t>≻</m:t>
                    </m:r>
                  </m:oMath>
                </a14:m>
                <a:endParaRPr lang="en-US" altLang="zh-CN" sz="3200" dirty="0"/>
              </a:p>
              <a:p>
                <a:pPr marL="695325" lvl="2" indent="-342900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≻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:r>
                  <a:rPr lang="zh-CN" altLang="en-US" dirty="0"/>
                  <a:t>表示选项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 smtClean="0"/>
                  <a:t> 比</a:t>
                </a:r>
                <a:r>
                  <a:rPr lang="zh-CN" altLang="en-US" dirty="0"/>
                  <a:t>选项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zh-CN" altLang="en-US" dirty="0" smtClean="0"/>
                  <a:t>好</a:t>
                </a:r>
                <a:endParaRPr lang="en-US" altLang="zh-CN" dirty="0"/>
              </a:p>
              <a:p>
                <a:pPr marL="342900" lvl="1" indent="-342900"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</a:pPr>
                <a:r>
                  <a:rPr lang="zh-CN" altLang="en-US" sz="3200" dirty="0" smtClean="0"/>
                  <a:t>无差异关系 </a:t>
                </a:r>
                <a14:m>
                  <m:oMath xmlns:m="http://schemas.openxmlformats.org/officeDocument/2006/math">
                    <m:r>
                      <a:rPr lang="zh-CN" altLang="en-US" sz="3200" i="1" smtClean="0">
                        <a:latin typeface="Cambria Math" panose="02040503050406030204" pitchFamily="18" charset="0"/>
                      </a:rPr>
                      <m:t>∼</m:t>
                    </m:r>
                  </m:oMath>
                </a14:m>
                <a:endParaRPr lang="en-US" altLang="zh-CN" sz="3200" dirty="0"/>
              </a:p>
              <a:p>
                <a:pPr marL="695325" lvl="2" indent="-342900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:r>
                  <a:rPr lang="zh-CN" altLang="en-US" dirty="0"/>
                  <a:t>表示选项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zh-CN" altLang="en-US" dirty="0" smtClean="0"/>
                  <a:t>跟选项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zh-CN" altLang="en-US" dirty="0" smtClean="0"/>
                  <a:t>一样好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883920"/>
                <a:ext cx="8640960" cy="5497408"/>
              </a:xfrm>
              <a:blipFill rotWithShape="0">
                <a:blip r:embed="rId2"/>
                <a:stretch>
                  <a:fillRect l="-635" t="-1774" b="-14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759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892480" cy="720080"/>
          </a:xfrm>
        </p:spPr>
        <p:txBody>
          <a:bodyPr/>
          <a:lstStyle/>
          <a:p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博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弈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论成就认可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39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sp>
        <p:nvSpPr>
          <p:cNvPr id="20" name="内容占位符 19"/>
          <p:cNvSpPr>
            <a:spLocks noGrp="1"/>
          </p:cNvSpPr>
          <p:nvPr>
            <p:ph idx="1"/>
          </p:nvPr>
        </p:nvSpPr>
        <p:spPr>
          <a:xfrm>
            <a:off x="251520" y="1196752"/>
            <a:ext cx="8640960" cy="1936568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algn="just">
              <a:lnSpc>
                <a:spcPct val="150000"/>
              </a:lnSpc>
            </a:pPr>
            <a:r>
              <a:rPr lang="zh-CN" altLang="en-US" sz="2800" dirty="0"/>
              <a:t>博</a:t>
            </a:r>
            <a:r>
              <a:rPr lang="zh-CN" altLang="en-US" sz="2800" dirty="0" smtClean="0"/>
              <a:t>弈论解析模型</a:t>
            </a:r>
            <a:r>
              <a:rPr lang="en-US" altLang="zh-CN" sz="2800" dirty="0" smtClean="0"/>
              <a:t>1950—1990</a:t>
            </a:r>
            <a:r>
              <a:rPr lang="zh-CN" altLang="en-US" sz="2800" dirty="0" smtClean="0"/>
              <a:t>基本成型</a:t>
            </a:r>
            <a:endParaRPr lang="en-US" altLang="zh-CN" sz="2800" dirty="0" smtClean="0"/>
          </a:p>
          <a:p>
            <a:pPr lvl="1" algn="just">
              <a:lnSpc>
                <a:spcPct val="150000"/>
              </a:lnSpc>
            </a:pPr>
            <a:r>
              <a:rPr lang="zh-CN" altLang="en-US" sz="2400" dirty="0" smtClean="0"/>
              <a:t>高峰 </a:t>
            </a:r>
            <a:r>
              <a:rPr lang="en-US" altLang="zh-CN" sz="2400" dirty="0" smtClean="0"/>
              <a:t>~~1970</a:t>
            </a:r>
          </a:p>
          <a:p>
            <a:pPr lvl="1" algn="just">
              <a:lnSpc>
                <a:spcPct val="150000"/>
              </a:lnSpc>
            </a:pPr>
            <a:r>
              <a:rPr lang="en-US" altLang="zh-CN" sz="2400" dirty="0" smtClean="0"/>
              <a:t>1994—2020</a:t>
            </a:r>
            <a:r>
              <a:rPr lang="zh-CN" altLang="en-US" sz="2400" dirty="0" smtClean="0"/>
              <a:t>，</a:t>
            </a:r>
            <a:r>
              <a:rPr lang="en-US" altLang="zh-CN" sz="2400" dirty="0">
                <a:solidFill>
                  <a:srgbClr val="C00000"/>
                </a:solidFill>
              </a:rPr>
              <a:t>9</a:t>
            </a:r>
            <a:r>
              <a:rPr lang="zh-CN" altLang="en-US" sz="2400" dirty="0" smtClean="0">
                <a:solidFill>
                  <a:srgbClr val="C00000"/>
                </a:solidFill>
              </a:rPr>
              <a:t>次</a:t>
            </a:r>
            <a:r>
              <a:rPr lang="en-US" altLang="zh-CN" sz="2400" dirty="0" smtClean="0">
                <a:solidFill>
                  <a:srgbClr val="C00000"/>
                </a:solidFill>
              </a:rPr>
              <a:t>20</a:t>
            </a:r>
            <a:r>
              <a:rPr lang="zh-CN" altLang="en-US" sz="2400" dirty="0" smtClean="0">
                <a:solidFill>
                  <a:srgbClr val="C00000"/>
                </a:solidFill>
              </a:rPr>
              <a:t>人</a:t>
            </a:r>
            <a:r>
              <a:rPr lang="en-US" altLang="zh-CN" sz="2400" dirty="0" smtClean="0">
                <a:solidFill>
                  <a:srgbClr val="C00000"/>
                </a:solidFill>
              </a:rPr>
              <a:t>Nobel</a:t>
            </a:r>
            <a:r>
              <a:rPr lang="zh-CN" altLang="en-US" sz="2400" dirty="0" smtClean="0">
                <a:solidFill>
                  <a:srgbClr val="C00000"/>
                </a:solidFill>
              </a:rPr>
              <a:t>经济学奖</a:t>
            </a:r>
            <a:endParaRPr lang="en-US" altLang="zh-CN" sz="2400" dirty="0" smtClean="0">
              <a:solidFill>
                <a:srgbClr val="C00000"/>
              </a:solidFill>
            </a:endParaRPr>
          </a:p>
        </p:txBody>
      </p:sp>
      <p:sp>
        <p:nvSpPr>
          <p:cNvPr id="5" name="内容占位符 19"/>
          <p:cNvSpPr txBox="1">
            <a:spLocks/>
          </p:cNvSpPr>
          <p:nvPr/>
        </p:nvSpPr>
        <p:spPr bwMode="auto">
          <a:xfrm>
            <a:off x="251520" y="3861048"/>
            <a:ext cx="8649865" cy="1944216"/>
          </a:xfrm>
          <a:prstGeom prst="rect">
            <a:avLst/>
          </a:prstGeom>
          <a:ln/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138363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95563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052763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509963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2800" kern="0" dirty="0" smtClean="0"/>
              <a:t>博弈论行为模型与实验验证</a:t>
            </a:r>
            <a:r>
              <a:rPr lang="en-US" altLang="zh-CN" sz="2800" kern="0" dirty="0" smtClean="0"/>
              <a:t>1990</a:t>
            </a:r>
            <a:r>
              <a:rPr lang="en-US" altLang="zh-CN" sz="2800" dirty="0"/>
              <a:t>—</a:t>
            </a:r>
            <a:r>
              <a:rPr lang="zh-CN" altLang="en-US" sz="2800" kern="0" dirty="0" smtClean="0"/>
              <a:t>今</a:t>
            </a:r>
            <a:endParaRPr lang="en-US" altLang="zh-CN" sz="2800" kern="0" dirty="0" smtClean="0"/>
          </a:p>
          <a:p>
            <a:pPr lvl="1" algn="just">
              <a:lnSpc>
                <a:spcPct val="150000"/>
              </a:lnSpc>
            </a:pPr>
            <a:r>
              <a:rPr lang="zh-CN" altLang="en-US" sz="2400" kern="0" dirty="0" smtClean="0"/>
              <a:t>羊群效应、嫉妒、利他、公平、锚定效应、框架</a:t>
            </a:r>
            <a:endParaRPr lang="en-US" altLang="zh-CN" sz="2400" kern="0" dirty="0" smtClean="0"/>
          </a:p>
          <a:p>
            <a:pPr lvl="1" algn="just">
              <a:lnSpc>
                <a:spcPct val="150000"/>
              </a:lnSpc>
            </a:pPr>
            <a:r>
              <a:rPr lang="en-US" altLang="zh-CN" sz="2400" kern="0" dirty="0" smtClean="0"/>
              <a:t>2002</a:t>
            </a:r>
            <a:r>
              <a:rPr lang="en-US" altLang="zh-CN" sz="2400" dirty="0" smtClean="0"/>
              <a:t>—</a:t>
            </a:r>
            <a:r>
              <a:rPr lang="en-US" altLang="zh-CN" sz="2400" kern="0" dirty="0" smtClean="0"/>
              <a:t>2020</a:t>
            </a:r>
            <a:r>
              <a:rPr lang="zh-CN" altLang="en-US" sz="2400" kern="0" dirty="0" smtClean="0"/>
              <a:t>，</a:t>
            </a:r>
            <a:r>
              <a:rPr lang="en-US" altLang="zh-CN" sz="2400" kern="0" dirty="0" smtClean="0">
                <a:solidFill>
                  <a:srgbClr val="C00000"/>
                </a:solidFill>
              </a:rPr>
              <a:t> 3</a:t>
            </a:r>
            <a:r>
              <a:rPr lang="zh-CN" altLang="en-US" sz="2400" kern="0" dirty="0" smtClean="0">
                <a:solidFill>
                  <a:srgbClr val="C00000"/>
                </a:solidFill>
              </a:rPr>
              <a:t>次</a:t>
            </a:r>
            <a:r>
              <a:rPr lang="en-US" altLang="zh-CN" sz="2400" kern="0" dirty="0" smtClean="0">
                <a:solidFill>
                  <a:srgbClr val="C00000"/>
                </a:solidFill>
              </a:rPr>
              <a:t>6</a:t>
            </a:r>
            <a:r>
              <a:rPr lang="zh-CN" altLang="en-US" sz="2400" kern="0" dirty="0" smtClean="0">
                <a:solidFill>
                  <a:srgbClr val="C00000"/>
                </a:solidFill>
              </a:rPr>
              <a:t>人</a:t>
            </a:r>
            <a:r>
              <a:rPr lang="en-US" altLang="zh-CN" sz="2400" kern="0" dirty="0" smtClean="0">
                <a:solidFill>
                  <a:srgbClr val="C00000"/>
                </a:solidFill>
              </a:rPr>
              <a:t>Nobel</a:t>
            </a:r>
            <a:r>
              <a:rPr lang="zh-CN" altLang="en-US" sz="2400" kern="0" dirty="0" smtClean="0">
                <a:solidFill>
                  <a:srgbClr val="C00000"/>
                </a:solidFill>
              </a:rPr>
              <a:t>经济学奖</a:t>
            </a:r>
            <a:endParaRPr lang="en-US" altLang="zh-CN" sz="2400" kern="0" dirty="0" smtClean="0"/>
          </a:p>
        </p:txBody>
      </p:sp>
    </p:spTree>
    <p:extLst>
      <p:ext uri="{BB962C8B-B14F-4D97-AF65-F5344CB8AC3E}">
        <p14:creationId xmlns:p14="http://schemas.microsoft.com/office/powerpoint/2010/main" val="196334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博弈求解</a:t>
            </a:r>
            <a:r>
              <a:rPr lang="en-US" altLang="zh-CN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合作博弈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40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124744"/>
            <a:ext cx="1809750" cy="18097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3645024"/>
            <a:ext cx="1809750" cy="180975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2737818" y="1152456"/>
            <a:ext cx="1770036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1200" b="1" dirty="0"/>
              <a:t>Lloyd </a:t>
            </a:r>
            <a:r>
              <a:rPr lang="en-US" altLang="zh-CN" sz="1200" b="1" dirty="0" smtClean="0"/>
              <a:t>Shapley</a:t>
            </a:r>
          </a:p>
          <a:p>
            <a:r>
              <a:rPr lang="en-US" altLang="zh-CN" sz="1200" dirty="0" smtClean="0"/>
              <a:t>1923—2016</a:t>
            </a:r>
            <a:endParaRPr lang="en-US" altLang="zh-CN" sz="1200" dirty="0"/>
          </a:p>
          <a:p>
            <a:endParaRPr lang="en-US" altLang="zh-CN" sz="1200" dirty="0" smtClean="0"/>
          </a:p>
          <a:p>
            <a:r>
              <a:rPr lang="en-US" altLang="zh-CN" sz="1200" dirty="0"/>
              <a:t>Nobel Laureate</a:t>
            </a:r>
            <a:r>
              <a:rPr lang="en-US" altLang="zh-CN" sz="1200" dirty="0" smtClean="0"/>
              <a:t>, 2012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合作博弈论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/>
              <a:t>Core</a:t>
            </a:r>
            <a:r>
              <a:rPr lang="zh-CN" altLang="en-US" sz="1200" dirty="0" smtClean="0"/>
              <a:t>、</a:t>
            </a:r>
            <a:r>
              <a:rPr lang="en-US" altLang="zh-CN" sz="1200" dirty="0" smtClean="0"/>
              <a:t>Stable Matching</a:t>
            </a:r>
          </a:p>
          <a:p>
            <a:r>
              <a:rPr lang="en-US" altLang="zh-CN" sz="1200" dirty="0" smtClean="0"/>
              <a:t>Kernel</a:t>
            </a:r>
            <a:r>
              <a:rPr lang="zh-CN" altLang="en-US" sz="1200" dirty="0" smtClean="0"/>
              <a:t>、</a:t>
            </a:r>
            <a:r>
              <a:rPr lang="en-US" altLang="zh-CN" sz="1200" dirty="0" smtClean="0"/>
              <a:t>Nucleolus</a:t>
            </a:r>
          </a:p>
          <a:p>
            <a:r>
              <a:rPr lang="en-US" altLang="zh-CN" sz="1200" dirty="0" smtClean="0"/>
              <a:t>Shapley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737818" y="3765069"/>
            <a:ext cx="1826141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1200" b="1" dirty="0" smtClean="0"/>
              <a:t>Alvin E. Roth</a:t>
            </a:r>
            <a:endParaRPr lang="en-US" altLang="zh-CN" sz="1200" b="1" dirty="0"/>
          </a:p>
          <a:p>
            <a:r>
              <a:rPr lang="en-US" altLang="zh-CN" sz="1200" dirty="0" smtClean="0"/>
              <a:t>1951—</a:t>
            </a:r>
          </a:p>
          <a:p>
            <a:endParaRPr lang="en-US" altLang="zh-CN" sz="1200" dirty="0" smtClean="0"/>
          </a:p>
          <a:p>
            <a:r>
              <a:rPr lang="en-US" altLang="zh-CN" sz="1200" dirty="0"/>
              <a:t>Nobel </a:t>
            </a:r>
            <a:r>
              <a:rPr lang="en-US" altLang="zh-CN" sz="1200" dirty="0" smtClean="0"/>
              <a:t>Laureate, 2012</a:t>
            </a:r>
            <a:endParaRPr lang="en-US" altLang="zh-CN" sz="1200" dirty="0"/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合作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博弈论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 dirty="0" smtClean="0"/>
              <a:t>Stable </a:t>
            </a:r>
            <a:r>
              <a:rPr lang="en-US" altLang="zh-CN" sz="1200" dirty="0"/>
              <a:t>Matching</a:t>
            </a:r>
          </a:p>
          <a:p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择偶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、择校、器官捐献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200" dirty="0"/>
          </a:p>
        </p:txBody>
      </p:sp>
      <p:sp>
        <p:nvSpPr>
          <p:cNvPr id="16" name="矩形 15"/>
          <p:cNvSpPr/>
          <p:nvPr/>
        </p:nvSpPr>
        <p:spPr>
          <a:xfrm>
            <a:off x="5076056" y="1444134"/>
            <a:ext cx="3834680" cy="646331"/>
          </a:xfrm>
          <a:prstGeom prst="rect">
            <a:avLst/>
          </a:prstGeom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dirty="0" smtClean="0">
                <a:solidFill>
                  <a:srgbClr val="FF0000"/>
                </a:solidFill>
              </a:rPr>
              <a:t>One </a:t>
            </a:r>
            <a:r>
              <a:rPr lang="en-US" altLang="zh-CN" dirty="0">
                <a:solidFill>
                  <a:srgbClr val="FF0000"/>
                </a:solidFill>
              </a:rPr>
              <a:t>of the giants of 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algn="ctr"/>
            <a:r>
              <a:rPr lang="en-US" altLang="zh-CN" i="1" u="sng" dirty="0" smtClean="0">
                <a:solidFill>
                  <a:srgbClr val="FF0000"/>
                </a:solidFill>
              </a:rPr>
              <a:t>game </a:t>
            </a:r>
            <a:r>
              <a:rPr lang="en-US" altLang="zh-CN" i="1" u="sng" dirty="0">
                <a:solidFill>
                  <a:srgbClr val="FF0000"/>
                </a:solidFill>
              </a:rPr>
              <a:t>theory</a:t>
            </a:r>
            <a:r>
              <a:rPr lang="en-US" altLang="zh-CN" i="1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and economic theory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769260" y="2195572"/>
            <a:ext cx="24482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美国经济学会，</a:t>
            </a:r>
            <a:r>
              <a:rPr lang="en-US" altLang="zh-CN" dirty="0" smtClean="0"/>
              <a:t>2016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5076056" y="4227875"/>
            <a:ext cx="3834680" cy="723275"/>
          </a:xfrm>
          <a:prstGeom prst="rect">
            <a:avLst/>
          </a:prstGeom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美国科学院院士，</a:t>
            </a:r>
            <a:r>
              <a:rPr lang="en-US" altLang="zh-CN" dirty="0" smtClean="0">
                <a:solidFill>
                  <a:srgbClr val="FF0000"/>
                </a:solidFill>
              </a:rPr>
              <a:t>2013</a:t>
            </a:r>
          </a:p>
          <a:p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美国经济学会会长，</a:t>
            </a:r>
            <a:r>
              <a:rPr lang="en-US" altLang="zh-CN" dirty="0" smtClean="0">
                <a:solidFill>
                  <a:srgbClr val="FF0000"/>
                </a:solidFill>
              </a:rPr>
              <a:t>2017—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文本框 41"/>
          <p:cNvSpPr txBox="1"/>
          <p:nvPr/>
        </p:nvSpPr>
        <p:spPr>
          <a:xfrm>
            <a:off x="1493211" y="6453336"/>
            <a:ext cx="6175133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给定规则，决定如何合作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8285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116632"/>
            <a:ext cx="8892480" cy="720080"/>
          </a:xfrm>
        </p:spPr>
        <p:txBody>
          <a:bodyPr/>
          <a:lstStyle/>
          <a:p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博弈求解</a:t>
            </a:r>
            <a:r>
              <a:rPr lang="en-US" altLang="zh-CN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非合作博弈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41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449786" y="951982"/>
            <a:ext cx="1657826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1200" b="1" dirty="0" smtClean="0"/>
              <a:t>John Nash</a:t>
            </a:r>
          </a:p>
          <a:p>
            <a:r>
              <a:rPr lang="en-US" altLang="zh-CN" sz="1200" dirty="0" smtClean="0"/>
              <a:t>1928—2015</a:t>
            </a:r>
            <a:endParaRPr lang="en-US" altLang="zh-CN" sz="1200" dirty="0"/>
          </a:p>
          <a:p>
            <a:endParaRPr lang="en-US" altLang="zh-CN" sz="1200" dirty="0" smtClean="0"/>
          </a:p>
          <a:p>
            <a:r>
              <a:rPr lang="en-US" altLang="zh-CN" sz="1200" dirty="0"/>
              <a:t>Nobel Laureate</a:t>
            </a:r>
            <a:r>
              <a:rPr lang="en-US" altLang="zh-CN" sz="1200" dirty="0" smtClean="0"/>
              <a:t>, 1994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博弈论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纳什均衡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非合作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纳什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解 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合作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449786" y="2847515"/>
            <a:ext cx="1657826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1200" b="1" dirty="0" err="1"/>
              <a:t>Reinhard</a:t>
            </a:r>
            <a:r>
              <a:rPr lang="en-US" altLang="zh-CN" sz="1200" b="1" dirty="0"/>
              <a:t> </a:t>
            </a:r>
            <a:r>
              <a:rPr lang="en-US" altLang="zh-CN" sz="1200" b="1" dirty="0" err="1"/>
              <a:t>Selten</a:t>
            </a:r>
            <a:endParaRPr lang="en-US" altLang="zh-CN" sz="1200" b="1" dirty="0"/>
          </a:p>
          <a:p>
            <a:r>
              <a:rPr lang="en-US" altLang="zh-CN" sz="1200" dirty="0" smtClean="0"/>
              <a:t>1930—2015</a:t>
            </a:r>
          </a:p>
          <a:p>
            <a:endParaRPr lang="en-US" altLang="zh-CN" sz="1200" dirty="0" smtClean="0"/>
          </a:p>
          <a:p>
            <a:r>
              <a:rPr lang="en-US" altLang="zh-CN" sz="1200" dirty="0"/>
              <a:t>Nobel </a:t>
            </a:r>
            <a:r>
              <a:rPr lang="en-US" altLang="zh-CN" sz="1200" dirty="0" smtClean="0"/>
              <a:t>Laureate, 1994</a:t>
            </a:r>
            <a:endParaRPr lang="en-US" altLang="zh-CN" sz="1200" dirty="0"/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非合作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博弈论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博弈完美均衡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颤抖手均衡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/>
          <a:srcRect b="21444"/>
          <a:stretch/>
        </p:blipFill>
        <p:spPr>
          <a:xfrm>
            <a:off x="539552" y="836712"/>
            <a:ext cx="1809750" cy="18002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/>
          <a:srcRect b="29751"/>
          <a:stretch/>
        </p:blipFill>
        <p:spPr>
          <a:xfrm>
            <a:off x="4782967" y="850156"/>
            <a:ext cx="1805257" cy="18002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804248" y="965426"/>
            <a:ext cx="1723549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1200" b="1" dirty="0" smtClean="0"/>
              <a:t>John </a:t>
            </a:r>
            <a:r>
              <a:rPr lang="en-US" altLang="zh-CN" sz="1200" b="1" dirty="0" err="1" smtClean="0"/>
              <a:t>Harsanyi</a:t>
            </a:r>
            <a:endParaRPr lang="en-US" altLang="zh-CN" sz="1200" b="1" dirty="0" smtClean="0"/>
          </a:p>
          <a:p>
            <a:r>
              <a:rPr lang="en-US" altLang="zh-CN" sz="1200" dirty="0" smtClean="0"/>
              <a:t>1920—2010</a:t>
            </a:r>
            <a:endParaRPr lang="en-US" altLang="zh-CN" sz="1200" dirty="0"/>
          </a:p>
          <a:p>
            <a:endParaRPr lang="en-US" altLang="zh-CN" sz="1200" dirty="0" smtClean="0"/>
          </a:p>
          <a:p>
            <a:r>
              <a:rPr lang="en-US" altLang="zh-CN" sz="1200" dirty="0"/>
              <a:t>Nobel Laureate</a:t>
            </a:r>
            <a:r>
              <a:rPr lang="en-US" altLang="zh-CN" sz="1200" dirty="0" smtClean="0"/>
              <a:t>, 1994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非合作博弈论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不完全信息动态博弈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海萨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尼转换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5"/>
          <a:srcRect b="26586"/>
          <a:stretch/>
        </p:blipFill>
        <p:spPr>
          <a:xfrm>
            <a:off x="543323" y="2724470"/>
            <a:ext cx="1809750" cy="18157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6"/>
          <a:srcRect b="28350"/>
          <a:stretch/>
        </p:blipFill>
        <p:spPr>
          <a:xfrm>
            <a:off x="4782967" y="4653136"/>
            <a:ext cx="1825834" cy="180176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6804248" y="4769186"/>
            <a:ext cx="1723549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1200" b="1" dirty="0"/>
              <a:t>Jean </a:t>
            </a:r>
            <a:r>
              <a:rPr lang="en-US" altLang="zh-CN" sz="1200" b="1" dirty="0" err="1"/>
              <a:t>Tirole</a:t>
            </a:r>
            <a:endParaRPr lang="en-US" altLang="zh-CN" sz="1200" b="1" dirty="0"/>
          </a:p>
          <a:p>
            <a:r>
              <a:rPr lang="en-US" altLang="zh-CN" sz="1200" dirty="0" smtClean="0"/>
              <a:t>1953—</a:t>
            </a:r>
            <a:endParaRPr lang="en-US" altLang="zh-CN" sz="1200" dirty="0"/>
          </a:p>
          <a:p>
            <a:endParaRPr lang="en-US" altLang="zh-CN" sz="1200" dirty="0" smtClean="0"/>
          </a:p>
          <a:p>
            <a:r>
              <a:rPr lang="en-US" altLang="zh-CN" sz="1200" dirty="0"/>
              <a:t>Nobel Laureate</a:t>
            </a:r>
            <a:r>
              <a:rPr lang="en-US" altLang="zh-CN" sz="1200" dirty="0" smtClean="0"/>
              <a:t>, 2014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非合作博弈论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完美贝叶斯均衡、机制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垄断、规制、创新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7"/>
          <a:srcRect t="5730" b="31802"/>
          <a:stretch/>
        </p:blipFill>
        <p:spPr>
          <a:xfrm>
            <a:off x="539839" y="4627778"/>
            <a:ext cx="1809463" cy="1846194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2449786" y="4743048"/>
            <a:ext cx="1657826" cy="156966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1200" b="1" dirty="0"/>
              <a:t>Robert</a:t>
            </a:r>
            <a:r>
              <a:rPr lang="en-US" altLang="zh-CN" sz="1200" dirty="0"/>
              <a:t> </a:t>
            </a:r>
            <a:r>
              <a:rPr lang="en-US" altLang="zh-CN" sz="1200" b="1" dirty="0" err="1" smtClean="0"/>
              <a:t>Aumann</a:t>
            </a:r>
            <a:endParaRPr lang="en-US" altLang="zh-CN" sz="1200" b="1" dirty="0"/>
          </a:p>
          <a:p>
            <a:r>
              <a:rPr lang="en-US" altLang="zh-CN" sz="1200" dirty="0" smtClean="0"/>
              <a:t>1930—</a:t>
            </a:r>
          </a:p>
          <a:p>
            <a:endParaRPr lang="en-US" altLang="zh-CN" sz="1200" dirty="0" smtClean="0"/>
          </a:p>
          <a:p>
            <a:r>
              <a:rPr lang="en-US" altLang="zh-CN" sz="1200" dirty="0"/>
              <a:t>Nobel </a:t>
            </a:r>
            <a:r>
              <a:rPr lang="en-US" altLang="zh-CN" sz="1200" dirty="0" smtClean="0"/>
              <a:t>Laureate, 2005</a:t>
            </a:r>
            <a:endParaRPr lang="en-US" altLang="zh-CN" sz="1200" dirty="0"/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非合作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博弈论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共同知识、相关均衡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重复博弈分析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8"/>
          <a:srcRect b="21197"/>
          <a:stretch/>
        </p:blipFill>
        <p:spPr>
          <a:xfrm>
            <a:off x="4774333" y="2738967"/>
            <a:ext cx="1813891" cy="1786756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6804248" y="2754794"/>
            <a:ext cx="1739579" cy="1754326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1200" b="1" dirty="0"/>
              <a:t>Thomas Schelling</a:t>
            </a:r>
          </a:p>
          <a:p>
            <a:r>
              <a:rPr lang="en-US" altLang="zh-CN" sz="1200" dirty="0" smtClean="0"/>
              <a:t>1921—2016</a:t>
            </a:r>
            <a:endParaRPr lang="en-US" altLang="zh-CN" sz="1200" dirty="0"/>
          </a:p>
          <a:p>
            <a:endParaRPr lang="en-US" altLang="zh-CN" sz="1200" dirty="0" smtClean="0"/>
          </a:p>
          <a:p>
            <a:r>
              <a:rPr lang="en-US" altLang="zh-CN" sz="1200" dirty="0"/>
              <a:t>Nobel Laureate</a:t>
            </a:r>
            <a:r>
              <a:rPr lang="en-US" altLang="zh-CN" sz="1200" dirty="0" smtClean="0"/>
              <a:t>, 2005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非合作博弈论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焦点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(Focal Point)</a:t>
            </a:r>
          </a:p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承诺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200" dirty="0" smtClean="0"/>
              <a:t>commitment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军备控制、核武器消减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41"/>
          <p:cNvSpPr txBox="1"/>
          <p:nvPr/>
        </p:nvSpPr>
        <p:spPr>
          <a:xfrm>
            <a:off x="1436880" y="6473972"/>
            <a:ext cx="6175133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定规则，决定如何对抗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5073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892480" cy="720080"/>
          </a:xfrm>
        </p:spPr>
        <p:txBody>
          <a:bodyPr/>
          <a:lstStyle/>
          <a:p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“逆向博弈论”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42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1412963"/>
            <a:ext cx="884376" cy="110864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23527" y="912653"/>
            <a:ext cx="2315429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/>
              <a:t>1996</a:t>
            </a:r>
            <a:r>
              <a:rPr lang="zh-CN" altLang="en-US" dirty="0" smtClean="0"/>
              <a:t>：机制设计理论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539551" y="3645024"/>
            <a:ext cx="3579507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/>
              <a:t>2001</a:t>
            </a:r>
            <a:r>
              <a:rPr lang="zh-CN" altLang="en-US" dirty="0" smtClean="0"/>
              <a:t>：信息经济学</a:t>
            </a:r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3053926" y="912653"/>
            <a:ext cx="3423646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/>
              <a:t>2007</a:t>
            </a:r>
            <a:r>
              <a:rPr lang="zh-CN" altLang="en-US" dirty="0" smtClean="0"/>
              <a:t>：机制设计理论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5412519" y="3638132"/>
            <a:ext cx="2553149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/>
              <a:t>2016</a:t>
            </a:r>
            <a:r>
              <a:rPr lang="zh-CN" altLang="en-US" dirty="0" smtClean="0"/>
              <a:t>：合同理论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5208" y="4188276"/>
            <a:ext cx="921008" cy="115433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/>
          <a:srcRect b="6339"/>
          <a:stretch/>
        </p:blipFill>
        <p:spPr>
          <a:xfrm>
            <a:off x="6938740" y="4179577"/>
            <a:ext cx="905879" cy="1165219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 rotWithShape="1">
          <a:blip r:embed="rId5"/>
          <a:srcRect l="9179" r="13880"/>
          <a:stretch/>
        </p:blipFill>
        <p:spPr>
          <a:xfrm>
            <a:off x="3140163" y="1405604"/>
            <a:ext cx="896834" cy="1108644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 rotWithShape="1">
          <a:blip r:embed="rId6"/>
          <a:srcRect b="2485"/>
          <a:stretch/>
        </p:blipFill>
        <p:spPr>
          <a:xfrm>
            <a:off x="4335863" y="1405604"/>
            <a:ext cx="844877" cy="1104759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7"/>
          <a:srcRect l="27641" r="28679" b="63409"/>
          <a:stretch/>
        </p:blipFill>
        <p:spPr>
          <a:xfrm>
            <a:off x="512383" y="4149080"/>
            <a:ext cx="936105" cy="1178043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83200" y="4152041"/>
            <a:ext cx="961431" cy="1175081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9"/>
          <a:srcRect l="14175"/>
          <a:stretch/>
        </p:blipFill>
        <p:spPr>
          <a:xfrm>
            <a:off x="3084313" y="4161902"/>
            <a:ext cx="1000053" cy="1165220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 rotWithShape="1">
          <a:blip r:embed="rId10"/>
          <a:srcRect b="17264"/>
          <a:stretch/>
        </p:blipFill>
        <p:spPr>
          <a:xfrm>
            <a:off x="1646046" y="1405604"/>
            <a:ext cx="924931" cy="1152128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 rotWithShape="1">
          <a:blip r:embed="rId11"/>
          <a:srcRect b="14590"/>
          <a:stretch/>
        </p:blipFill>
        <p:spPr>
          <a:xfrm>
            <a:off x="425993" y="1405604"/>
            <a:ext cx="897651" cy="1152128"/>
          </a:xfrm>
          <a:prstGeom prst="rect">
            <a:avLst/>
          </a:prstGeom>
        </p:spPr>
      </p:pic>
      <p:cxnSp>
        <p:nvCxnSpPr>
          <p:cNvPr id="18" name="直接连接符 17"/>
          <p:cNvCxnSpPr/>
          <p:nvPr/>
        </p:nvCxnSpPr>
        <p:spPr>
          <a:xfrm>
            <a:off x="107504" y="3277812"/>
            <a:ext cx="8856469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 flipV="1">
            <a:off x="4599066" y="3261864"/>
            <a:ext cx="1" cy="273600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251520" y="2635039"/>
            <a:ext cx="1200970" cy="430887"/>
          </a:xfrm>
          <a:prstGeom prst="rect">
            <a:avLst/>
          </a:prstGeom>
          <a:ln w="63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100" b="1" dirty="0" smtClean="0"/>
              <a:t>James </a:t>
            </a:r>
            <a:r>
              <a:rPr lang="en-US" altLang="zh-CN" sz="1100" b="1" dirty="0" err="1" smtClean="0"/>
              <a:t>Mirrlees</a:t>
            </a:r>
            <a:endParaRPr lang="en-US" altLang="zh-CN" sz="1100" b="1" dirty="0" smtClean="0"/>
          </a:p>
          <a:p>
            <a:pPr algn="ctr"/>
            <a:r>
              <a:rPr lang="en-US" altLang="zh-CN" sz="1100" dirty="0" smtClean="0"/>
              <a:t>1936—2018</a:t>
            </a:r>
            <a:endParaRPr lang="zh-CN" altLang="en-US" sz="1100" dirty="0"/>
          </a:p>
        </p:txBody>
      </p:sp>
      <p:sp>
        <p:nvSpPr>
          <p:cNvPr id="23" name="矩形 22"/>
          <p:cNvSpPr/>
          <p:nvPr/>
        </p:nvSpPr>
        <p:spPr>
          <a:xfrm>
            <a:off x="1475656" y="2629740"/>
            <a:ext cx="1215397" cy="430887"/>
          </a:xfrm>
          <a:prstGeom prst="rect">
            <a:avLst/>
          </a:prstGeom>
          <a:ln w="63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100" b="1" dirty="0" smtClean="0"/>
              <a:t>William </a:t>
            </a:r>
            <a:r>
              <a:rPr lang="en-US" altLang="zh-CN" sz="1100" b="1" dirty="0" err="1" smtClean="0"/>
              <a:t>Vickrey</a:t>
            </a:r>
            <a:endParaRPr lang="en-US" altLang="zh-CN" sz="1100" b="1" dirty="0" smtClean="0"/>
          </a:p>
          <a:p>
            <a:pPr algn="ctr"/>
            <a:r>
              <a:rPr lang="en-US" altLang="zh-CN" sz="1100" dirty="0" smtClean="0"/>
              <a:t>1914—1996</a:t>
            </a:r>
            <a:endParaRPr lang="zh-CN" altLang="en-US" sz="1100" dirty="0"/>
          </a:p>
        </p:txBody>
      </p:sp>
      <p:sp>
        <p:nvSpPr>
          <p:cNvPr id="24" name="矩形 23"/>
          <p:cNvSpPr/>
          <p:nvPr/>
        </p:nvSpPr>
        <p:spPr>
          <a:xfrm>
            <a:off x="392528" y="5520103"/>
            <a:ext cx="1202572" cy="430887"/>
          </a:xfrm>
          <a:prstGeom prst="rect">
            <a:avLst/>
          </a:prstGeom>
          <a:ln w="63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100" b="1" dirty="0"/>
              <a:t>George </a:t>
            </a:r>
            <a:r>
              <a:rPr lang="en-US" altLang="zh-CN" sz="1100" b="1" dirty="0" err="1"/>
              <a:t>Akerlof</a:t>
            </a:r>
            <a:endParaRPr lang="en-US" altLang="zh-CN" sz="1100" b="1" dirty="0"/>
          </a:p>
          <a:p>
            <a:pPr algn="ctr"/>
            <a:r>
              <a:rPr lang="en-US" altLang="zh-CN" sz="1100" dirty="0" smtClean="0"/>
              <a:t>1940—</a:t>
            </a:r>
            <a:endParaRPr lang="zh-CN" altLang="en-US" sz="1100" dirty="0"/>
          </a:p>
        </p:txBody>
      </p:sp>
      <p:sp>
        <p:nvSpPr>
          <p:cNvPr id="25" name="矩形 24"/>
          <p:cNvSpPr/>
          <p:nvPr/>
        </p:nvSpPr>
        <p:spPr>
          <a:xfrm>
            <a:off x="1664511" y="5520103"/>
            <a:ext cx="1242648" cy="430887"/>
          </a:xfrm>
          <a:prstGeom prst="rect">
            <a:avLst/>
          </a:prstGeom>
          <a:ln w="63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1100" b="1" dirty="0"/>
              <a:t>Michael Spence</a:t>
            </a:r>
          </a:p>
          <a:p>
            <a:pPr algn="ctr"/>
            <a:r>
              <a:rPr lang="en-US" altLang="zh-CN" sz="1100" dirty="0" smtClean="0"/>
              <a:t>1943—</a:t>
            </a:r>
            <a:endParaRPr lang="zh-CN" altLang="en-US" sz="1100" dirty="0"/>
          </a:p>
        </p:txBody>
      </p:sp>
      <p:sp>
        <p:nvSpPr>
          <p:cNvPr id="30" name="矩形 29"/>
          <p:cNvSpPr/>
          <p:nvPr/>
        </p:nvSpPr>
        <p:spPr>
          <a:xfrm>
            <a:off x="3032663" y="5524752"/>
            <a:ext cx="1179297" cy="430887"/>
          </a:xfrm>
          <a:prstGeom prst="rect">
            <a:avLst/>
          </a:prstGeom>
          <a:ln w="63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1100" b="1" dirty="0"/>
              <a:t>Joseph Stiglitz</a:t>
            </a:r>
          </a:p>
          <a:p>
            <a:pPr algn="ctr"/>
            <a:r>
              <a:rPr lang="en-US" altLang="zh-CN" sz="1100" dirty="0" smtClean="0"/>
              <a:t>1943—</a:t>
            </a:r>
            <a:endParaRPr lang="zh-CN" altLang="en-US" sz="1100" dirty="0"/>
          </a:p>
        </p:txBody>
      </p:sp>
      <p:sp>
        <p:nvSpPr>
          <p:cNvPr id="31" name="矩形 30"/>
          <p:cNvSpPr/>
          <p:nvPr/>
        </p:nvSpPr>
        <p:spPr>
          <a:xfrm>
            <a:off x="2987824" y="2628338"/>
            <a:ext cx="1226618" cy="430887"/>
          </a:xfrm>
          <a:prstGeom prst="rect">
            <a:avLst/>
          </a:prstGeom>
          <a:ln w="63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1100" b="1" dirty="0"/>
              <a:t>Leonid </a:t>
            </a:r>
            <a:r>
              <a:rPr lang="en-US" altLang="zh-CN" sz="1100" b="1" dirty="0" err="1"/>
              <a:t>Hurwicz</a:t>
            </a:r>
            <a:endParaRPr lang="en-US" altLang="zh-CN" sz="1100" b="1" dirty="0"/>
          </a:p>
          <a:p>
            <a:pPr algn="ctr"/>
            <a:r>
              <a:rPr lang="en-US" altLang="zh-CN" sz="1100" dirty="0" smtClean="0"/>
              <a:t>1917—2008</a:t>
            </a:r>
            <a:endParaRPr lang="zh-CN" altLang="en-US" sz="1100" dirty="0"/>
          </a:p>
        </p:txBody>
      </p:sp>
      <p:sp>
        <p:nvSpPr>
          <p:cNvPr id="38" name="矩形 37"/>
          <p:cNvSpPr/>
          <p:nvPr/>
        </p:nvSpPr>
        <p:spPr>
          <a:xfrm>
            <a:off x="4273426" y="2628337"/>
            <a:ext cx="966931" cy="430887"/>
          </a:xfrm>
          <a:prstGeom prst="rect">
            <a:avLst/>
          </a:prstGeom>
          <a:ln w="63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1100" b="1" dirty="0"/>
              <a:t>Eric </a:t>
            </a:r>
            <a:r>
              <a:rPr lang="en-US" altLang="zh-CN" sz="1100" b="1" dirty="0" err="1"/>
              <a:t>Maskin</a:t>
            </a:r>
            <a:endParaRPr lang="en-US" altLang="zh-CN" sz="1100" b="1" dirty="0"/>
          </a:p>
          <a:p>
            <a:pPr algn="ctr"/>
            <a:r>
              <a:rPr lang="en-US" altLang="zh-CN" sz="1100" dirty="0" smtClean="0"/>
              <a:t>1950—</a:t>
            </a:r>
            <a:endParaRPr lang="zh-CN" altLang="en-US" sz="1100" dirty="0"/>
          </a:p>
        </p:txBody>
      </p:sp>
      <p:sp>
        <p:nvSpPr>
          <p:cNvPr id="39" name="矩形 38"/>
          <p:cNvSpPr/>
          <p:nvPr/>
        </p:nvSpPr>
        <p:spPr>
          <a:xfrm>
            <a:off x="5353546" y="2630901"/>
            <a:ext cx="1250663" cy="430887"/>
          </a:xfrm>
          <a:prstGeom prst="rect">
            <a:avLst/>
          </a:prstGeom>
          <a:ln w="63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zh-CN" sz="1100" b="1" dirty="0" smtClean="0"/>
              <a:t>Roger Myerson</a:t>
            </a:r>
            <a:endParaRPr lang="en-US" altLang="zh-CN" sz="1100" b="1" dirty="0"/>
          </a:p>
          <a:p>
            <a:pPr algn="ctr"/>
            <a:r>
              <a:rPr lang="en-US" altLang="zh-CN" sz="1100" dirty="0" smtClean="0"/>
              <a:t>1951—</a:t>
            </a:r>
            <a:endParaRPr lang="zh-CN" altLang="en-US" sz="1100" dirty="0"/>
          </a:p>
        </p:txBody>
      </p:sp>
      <p:sp>
        <p:nvSpPr>
          <p:cNvPr id="40" name="矩形 39"/>
          <p:cNvSpPr/>
          <p:nvPr/>
        </p:nvSpPr>
        <p:spPr>
          <a:xfrm>
            <a:off x="6710651" y="5518393"/>
            <a:ext cx="1367682" cy="430887"/>
          </a:xfrm>
          <a:prstGeom prst="rect">
            <a:avLst/>
          </a:prstGeom>
          <a:ln w="63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100" b="1" dirty="0"/>
              <a:t>Bengt </a:t>
            </a:r>
            <a:r>
              <a:rPr lang="en-US" altLang="zh-CN" sz="1100" b="1" dirty="0" err="1"/>
              <a:t>Holmström</a:t>
            </a:r>
            <a:endParaRPr lang="en-US" altLang="zh-CN" sz="1100" b="1" dirty="0"/>
          </a:p>
          <a:p>
            <a:pPr algn="ctr"/>
            <a:r>
              <a:rPr lang="en-US" altLang="zh-CN" sz="1100" dirty="0" smtClean="0"/>
              <a:t>1949—</a:t>
            </a:r>
            <a:endParaRPr lang="zh-CN" altLang="en-US" sz="1100" dirty="0"/>
          </a:p>
        </p:txBody>
      </p:sp>
      <p:sp>
        <p:nvSpPr>
          <p:cNvPr id="41" name="矩形 40"/>
          <p:cNvSpPr/>
          <p:nvPr/>
        </p:nvSpPr>
        <p:spPr>
          <a:xfrm>
            <a:off x="5580112" y="5512931"/>
            <a:ext cx="902811" cy="430887"/>
          </a:xfrm>
          <a:prstGeom prst="rect">
            <a:avLst/>
          </a:prstGeom>
          <a:ln w="63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100" b="1" dirty="0"/>
              <a:t>Oliver </a:t>
            </a:r>
            <a:r>
              <a:rPr lang="en-US" altLang="zh-CN" sz="1100" b="1" dirty="0" smtClean="0"/>
              <a:t>Hart</a:t>
            </a:r>
          </a:p>
          <a:p>
            <a:pPr algn="ctr"/>
            <a:r>
              <a:rPr lang="en-US" altLang="zh-CN" sz="1100" dirty="0" smtClean="0"/>
              <a:t>1948—</a:t>
            </a:r>
            <a:endParaRPr lang="zh-CN" altLang="en-US" sz="1100" dirty="0"/>
          </a:p>
        </p:txBody>
      </p:sp>
      <p:sp>
        <p:nvSpPr>
          <p:cNvPr id="42" name="文本框 41"/>
          <p:cNvSpPr txBox="1"/>
          <p:nvPr/>
        </p:nvSpPr>
        <p:spPr>
          <a:xfrm>
            <a:off x="1487169" y="6480322"/>
            <a:ext cx="6175133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根据结果，设计能实现该结果的博弈规则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793075" y="912653"/>
            <a:ext cx="2315429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/>
              <a:t>2020</a:t>
            </a:r>
            <a:r>
              <a:rPr lang="zh-CN" altLang="en-US" dirty="0" smtClean="0"/>
              <a:t>：</a:t>
            </a:r>
            <a:r>
              <a:rPr lang="zh-CN" altLang="en-US" dirty="0"/>
              <a:t>拍卖</a:t>
            </a:r>
            <a:r>
              <a:rPr lang="zh-CN" altLang="en-US" dirty="0" smtClean="0"/>
              <a:t>理论</a:t>
            </a:r>
            <a:endParaRPr lang="zh-CN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6845175" y="2635039"/>
            <a:ext cx="1067921" cy="430887"/>
          </a:xfrm>
          <a:prstGeom prst="rect">
            <a:avLst/>
          </a:prstGeom>
          <a:ln w="63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100" b="1" dirty="0" smtClean="0"/>
              <a:t>Paul </a:t>
            </a:r>
            <a:r>
              <a:rPr lang="en-US" altLang="zh-CN" sz="1100" b="1" dirty="0" err="1" smtClean="0"/>
              <a:t>Milgrom</a:t>
            </a:r>
            <a:endParaRPr lang="en-US" altLang="zh-CN" sz="1100" b="1" dirty="0" smtClean="0"/>
          </a:p>
          <a:p>
            <a:pPr algn="ctr"/>
            <a:r>
              <a:rPr lang="en-US" altLang="zh-CN" sz="1100" dirty="0" smtClean="0"/>
              <a:t>1948—</a:t>
            </a:r>
            <a:endParaRPr lang="zh-CN" altLang="en-US" sz="1100" dirty="0"/>
          </a:p>
        </p:txBody>
      </p:sp>
      <p:sp>
        <p:nvSpPr>
          <p:cNvPr id="47" name="矩形 46"/>
          <p:cNvSpPr/>
          <p:nvPr/>
        </p:nvSpPr>
        <p:spPr>
          <a:xfrm>
            <a:off x="7968448" y="2629740"/>
            <a:ext cx="1140056" cy="430887"/>
          </a:xfrm>
          <a:prstGeom prst="rect">
            <a:avLst/>
          </a:prstGeom>
          <a:ln w="63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1100" b="1" dirty="0" smtClean="0"/>
              <a:t>Robert Wilson</a:t>
            </a:r>
          </a:p>
          <a:p>
            <a:pPr algn="ctr"/>
            <a:r>
              <a:rPr lang="en-US" altLang="zh-CN" sz="1100" dirty="0" smtClean="0"/>
              <a:t>1914—1996</a:t>
            </a:r>
            <a:endParaRPr lang="zh-CN" altLang="en-US" sz="11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55138" y="1470762"/>
            <a:ext cx="857222" cy="109414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3"/>
          <a:srcRect l="3902" r="-926" b="17074"/>
          <a:stretch/>
        </p:blipFill>
        <p:spPr>
          <a:xfrm>
            <a:off x="8100392" y="1470762"/>
            <a:ext cx="864096" cy="110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380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人工智能与博弈论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43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cxnSp>
        <p:nvCxnSpPr>
          <p:cNvPr id="128" name="直接箭头连接符 127"/>
          <p:cNvCxnSpPr/>
          <p:nvPr/>
        </p:nvCxnSpPr>
        <p:spPr>
          <a:xfrm>
            <a:off x="108424" y="3212976"/>
            <a:ext cx="8784056" cy="0"/>
          </a:xfrm>
          <a:prstGeom prst="straightConnector1">
            <a:avLst/>
          </a:prstGeom>
          <a:ln w="28575">
            <a:solidFill>
              <a:srgbClr val="0757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324448" y="2996952"/>
            <a:ext cx="0" cy="288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-35592" y="3284984"/>
            <a:ext cx="791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0000FF"/>
                </a:solidFill>
              </a:rPr>
              <a:t>1950</a:t>
            </a:r>
            <a:endParaRPr lang="zh-CN" altLang="en-US" sz="1600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/>
              <p:cNvSpPr txBox="1"/>
              <p:nvPr/>
            </p:nvSpPr>
            <p:spPr>
              <a:xfrm>
                <a:off x="226691" y="3852337"/>
                <a:ext cx="108012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搜索</a:t>
                </a:r>
                <a:endParaRPr lang="en-US" altLang="zh-CN" sz="1600" i="1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zh-CN" altLang="en-US" sz="16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sz="16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14:m>
                  <m:oMath xmlns:m="http://schemas.openxmlformats.org/officeDocument/2006/math">
                    <m:r>
                      <a:rPr lang="zh-CN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sz="16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剪枝</a:t>
                </a:r>
                <a:endParaRPr lang="en-US" altLang="zh-CN" sz="16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0" name="文本框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691" y="3852337"/>
                <a:ext cx="1080120" cy="584775"/>
              </a:xfrm>
              <a:prstGeom prst="rect">
                <a:avLst/>
              </a:prstGeom>
              <a:blipFill rotWithShape="0">
                <a:blip r:embed="rId2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5" name="文本框 134"/>
          <p:cNvSpPr txBox="1"/>
          <p:nvPr/>
        </p:nvSpPr>
        <p:spPr>
          <a:xfrm>
            <a:off x="107504" y="1052736"/>
            <a:ext cx="1800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博弈</a:t>
            </a:r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棋</a:t>
            </a:r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algn="ctr"/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应用领域之一</a:t>
            </a:r>
            <a:endParaRPr lang="en-US" altLang="zh-CN" sz="1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 smtClean="0">
                <a:solidFill>
                  <a:prstClr val="black"/>
                </a:solidFill>
                <a:latin typeface=""/>
                <a:ea typeface="+mn-ea"/>
              </a:rPr>
              <a:t>Checkers</a:t>
            </a:r>
          </a:p>
          <a:p>
            <a:endParaRPr lang="en-US" altLang="zh-CN" sz="1600" dirty="0" smtClean="0">
              <a:solidFill>
                <a:prstClr val="black"/>
              </a:solidFill>
              <a:latin typeface=""/>
              <a:ea typeface="+mn-ea"/>
            </a:endParaRPr>
          </a:p>
        </p:txBody>
      </p:sp>
      <p:cxnSp>
        <p:nvCxnSpPr>
          <p:cNvPr id="137" name="直接连接符 136"/>
          <p:cNvCxnSpPr/>
          <p:nvPr/>
        </p:nvCxnSpPr>
        <p:spPr>
          <a:xfrm flipV="1">
            <a:off x="1743645" y="2996952"/>
            <a:ext cx="0" cy="288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文本框 143"/>
          <p:cNvSpPr txBox="1"/>
          <p:nvPr/>
        </p:nvSpPr>
        <p:spPr>
          <a:xfrm>
            <a:off x="1383605" y="3284984"/>
            <a:ext cx="791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0000FF"/>
                </a:solidFill>
              </a:rPr>
              <a:t>1960</a:t>
            </a:r>
            <a:endParaRPr lang="zh-CN" altLang="en-US" sz="1600" dirty="0">
              <a:solidFill>
                <a:srgbClr val="0000FF"/>
              </a:solidFill>
            </a:endParaRPr>
          </a:p>
        </p:txBody>
      </p:sp>
      <p:sp>
        <p:nvSpPr>
          <p:cNvPr id="147" name="文本框 146"/>
          <p:cNvSpPr txBox="1"/>
          <p:nvPr/>
        </p:nvSpPr>
        <p:spPr>
          <a:xfrm>
            <a:off x="4724101" y="5692894"/>
            <a:ext cx="18213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prstClr val="black"/>
                </a:solidFill>
                <a:latin typeface=""/>
                <a:ea typeface="+mn-ea"/>
              </a:rPr>
              <a:t>State, Automata</a:t>
            </a:r>
          </a:p>
          <a:p>
            <a:pPr algn="ctr"/>
            <a:r>
              <a:rPr lang="en-US" altLang="zh-CN" sz="1600" dirty="0" smtClean="0">
                <a:solidFill>
                  <a:prstClr val="black"/>
                </a:solidFill>
                <a:latin typeface=""/>
                <a:ea typeface="+mn-ea"/>
              </a:rPr>
              <a:t>Recursive depth</a:t>
            </a:r>
          </a:p>
        </p:txBody>
      </p:sp>
      <p:sp>
        <p:nvSpPr>
          <p:cNvPr id="148" name="文本框 147"/>
          <p:cNvSpPr txBox="1"/>
          <p:nvPr/>
        </p:nvSpPr>
        <p:spPr>
          <a:xfrm>
            <a:off x="1808011" y="1052736"/>
            <a:ext cx="16561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博弈论</a:t>
            </a:r>
            <a:endParaRPr lang="en-US" altLang="zh-CN" sz="1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进入 </a:t>
            </a:r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</a:t>
            </a:r>
          </a:p>
          <a:p>
            <a:pPr algn="ctr"/>
            <a:endParaRPr lang="en-US" altLang="zh-CN" sz="1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 smtClean="0">
                <a:solidFill>
                  <a:prstClr val="black"/>
                </a:solidFill>
                <a:latin typeface=""/>
              </a:rPr>
              <a:t>Bounded</a:t>
            </a:r>
            <a:endParaRPr lang="en-US" altLang="zh-CN" sz="1600" dirty="0">
              <a:solidFill>
                <a:prstClr val="black"/>
              </a:solidFill>
              <a:latin typeface=""/>
            </a:endParaRPr>
          </a:p>
          <a:p>
            <a:pPr algn="ctr"/>
            <a:r>
              <a:rPr lang="en-US" altLang="zh-CN" sz="1600" dirty="0" smtClean="0">
                <a:solidFill>
                  <a:prstClr val="black"/>
                </a:solidFill>
                <a:latin typeface=""/>
              </a:rPr>
              <a:t> Rationality</a:t>
            </a:r>
            <a:endParaRPr lang="en-US" altLang="zh-CN" sz="1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0" name="直接连接符 149"/>
          <p:cNvCxnSpPr/>
          <p:nvPr/>
        </p:nvCxnSpPr>
        <p:spPr>
          <a:xfrm flipV="1">
            <a:off x="3635896" y="2996952"/>
            <a:ext cx="0" cy="288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文本框 150"/>
          <p:cNvSpPr txBox="1"/>
          <p:nvPr/>
        </p:nvSpPr>
        <p:spPr>
          <a:xfrm>
            <a:off x="3275856" y="3284984"/>
            <a:ext cx="791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0000FF"/>
                </a:solidFill>
              </a:rPr>
              <a:t>1980</a:t>
            </a:r>
            <a:endParaRPr lang="zh-CN" altLang="en-US" sz="1600" dirty="0">
              <a:solidFill>
                <a:srgbClr val="0000FF"/>
              </a:solidFill>
            </a:endParaRPr>
          </a:p>
        </p:txBody>
      </p:sp>
      <p:cxnSp>
        <p:nvCxnSpPr>
          <p:cNvPr id="152" name="直接连接符 151"/>
          <p:cNvCxnSpPr/>
          <p:nvPr/>
        </p:nvCxnSpPr>
        <p:spPr>
          <a:xfrm flipV="1">
            <a:off x="5906320" y="2999804"/>
            <a:ext cx="0" cy="288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文本框 152"/>
          <p:cNvSpPr txBox="1"/>
          <p:nvPr/>
        </p:nvSpPr>
        <p:spPr>
          <a:xfrm>
            <a:off x="5546280" y="3287836"/>
            <a:ext cx="791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0000FF"/>
                </a:solidFill>
              </a:rPr>
              <a:t>2000</a:t>
            </a:r>
            <a:endParaRPr lang="zh-CN" altLang="en-US" sz="1600" dirty="0">
              <a:solidFill>
                <a:srgbClr val="0000FF"/>
              </a:solidFill>
            </a:endParaRPr>
          </a:p>
        </p:txBody>
      </p:sp>
      <p:sp>
        <p:nvSpPr>
          <p:cNvPr id="154" name="文本框 153"/>
          <p:cNvSpPr txBox="1"/>
          <p:nvPr/>
        </p:nvSpPr>
        <p:spPr>
          <a:xfrm>
            <a:off x="4139952" y="1052736"/>
            <a:ext cx="16561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博弈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</a:t>
            </a:r>
            <a:endParaRPr lang="en-US" altLang="zh-CN" sz="1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 </a:t>
            </a:r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</a:t>
            </a:r>
            <a:endParaRPr lang="en-US" altLang="zh-CN" sz="1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问题解决方案</a:t>
            </a:r>
            <a:endParaRPr lang="en-US" altLang="zh-CN" sz="1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 smtClean="0">
                <a:solidFill>
                  <a:prstClr val="black"/>
                </a:solidFill>
                <a:latin typeface=""/>
              </a:rPr>
              <a:t>DPS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 smtClean="0">
                <a:solidFill>
                  <a:prstClr val="black"/>
                </a:solidFill>
                <a:latin typeface=""/>
              </a:rPr>
              <a:t>MAS</a:t>
            </a:r>
            <a:endParaRPr lang="en-US" altLang="zh-CN" sz="1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右大括号 21"/>
          <p:cNvSpPr/>
          <p:nvPr/>
        </p:nvSpPr>
        <p:spPr>
          <a:xfrm rot="16200000">
            <a:off x="4615262" y="1650618"/>
            <a:ext cx="309520" cy="2268252"/>
          </a:xfrm>
          <a:prstGeom prst="rightBrace">
            <a:avLst>
              <a:gd name="adj1" fmla="val 56801"/>
              <a:gd name="adj2" fmla="val 49652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</a:endParaRPr>
          </a:p>
        </p:txBody>
      </p:sp>
      <p:cxnSp>
        <p:nvCxnSpPr>
          <p:cNvPr id="155" name="直接连接符 154"/>
          <p:cNvCxnSpPr/>
          <p:nvPr/>
        </p:nvCxnSpPr>
        <p:spPr>
          <a:xfrm flipV="1">
            <a:off x="4832921" y="2996952"/>
            <a:ext cx="0" cy="288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文本框 155"/>
          <p:cNvSpPr txBox="1"/>
          <p:nvPr/>
        </p:nvSpPr>
        <p:spPr>
          <a:xfrm>
            <a:off x="4472881" y="3284984"/>
            <a:ext cx="791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0000FF"/>
                </a:solidFill>
              </a:rPr>
              <a:t>1990</a:t>
            </a:r>
            <a:endParaRPr lang="zh-CN" altLang="en-US" sz="1600" dirty="0">
              <a:solidFill>
                <a:srgbClr val="0000FF"/>
              </a:solidFill>
            </a:endParaRPr>
          </a:p>
        </p:txBody>
      </p:sp>
      <p:cxnSp>
        <p:nvCxnSpPr>
          <p:cNvPr id="52" name="肘形连接符 51"/>
          <p:cNvCxnSpPr/>
          <p:nvPr/>
        </p:nvCxnSpPr>
        <p:spPr>
          <a:xfrm>
            <a:off x="4832921" y="3952969"/>
            <a:ext cx="3915543" cy="347051"/>
          </a:xfrm>
          <a:prstGeom prst="bentConnector3">
            <a:avLst>
              <a:gd name="adj1" fmla="val 4854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文本框 156"/>
          <p:cNvSpPr txBox="1"/>
          <p:nvPr/>
        </p:nvSpPr>
        <p:spPr>
          <a:xfrm>
            <a:off x="4716016" y="4019580"/>
            <a:ext cx="1800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算法博弈论</a:t>
            </a:r>
            <a:endParaRPr lang="en-US" altLang="zh-CN" sz="1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国际象棋</a:t>
            </a:r>
            <a:endParaRPr lang="en-US" altLang="zh-CN" sz="1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算法机制设计</a:t>
            </a:r>
            <a:endParaRPr lang="en-US" altLang="zh-CN" sz="1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均衡计算</a:t>
            </a:r>
            <a:endParaRPr lang="en-US" altLang="zh-CN" sz="1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2" name="直接连接符 161"/>
          <p:cNvCxnSpPr/>
          <p:nvPr/>
        </p:nvCxnSpPr>
        <p:spPr>
          <a:xfrm flipV="1">
            <a:off x="7147371" y="2999804"/>
            <a:ext cx="0" cy="28803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文本框 162"/>
          <p:cNvSpPr txBox="1"/>
          <p:nvPr/>
        </p:nvSpPr>
        <p:spPr>
          <a:xfrm>
            <a:off x="6787331" y="3287836"/>
            <a:ext cx="791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srgbClr val="0000FF"/>
                </a:solidFill>
              </a:rPr>
              <a:t>2010</a:t>
            </a:r>
            <a:endParaRPr lang="zh-CN" altLang="en-US" sz="1600" dirty="0">
              <a:solidFill>
                <a:srgbClr val="0000FF"/>
              </a:solidFill>
            </a:endParaRPr>
          </a:p>
        </p:txBody>
      </p:sp>
      <p:sp>
        <p:nvSpPr>
          <p:cNvPr id="164" name="文本框 163"/>
          <p:cNvSpPr txBox="1"/>
          <p:nvPr/>
        </p:nvSpPr>
        <p:spPr>
          <a:xfrm>
            <a:off x="6732240" y="4005064"/>
            <a:ext cx="1800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1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 smtClean="0">
                <a:solidFill>
                  <a:prstClr val="black"/>
                </a:solidFill>
                <a:latin typeface=""/>
                <a:ea typeface="+mn-ea"/>
              </a:rPr>
              <a:t>深度学习</a:t>
            </a:r>
            <a:endParaRPr lang="en-US" altLang="zh-CN" sz="1600" dirty="0" smtClean="0">
              <a:solidFill>
                <a:prstClr val="black"/>
              </a:solidFill>
              <a:latin typeface=""/>
              <a:ea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prstClr val="black"/>
                </a:solidFill>
                <a:latin typeface=""/>
                <a:ea typeface="+mn-ea"/>
              </a:rPr>
              <a:t>强</a:t>
            </a:r>
            <a:r>
              <a:rPr lang="zh-CN" altLang="en-US" sz="1600" dirty="0" smtClean="0">
                <a:solidFill>
                  <a:prstClr val="black"/>
                </a:solidFill>
                <a:latin typeface=""/>
                <a:ea typeface="+mn-ea"/>
              </a:rPr>
              <a:t>化学习</a:t>
            </a:r>
            <a:endParaRPr lang="en-US" altLang="zh-CN" sz="1600" dirty="0" smtClean="0">
              <a:solidFill>
                <a:prstClr val="black"/>
              </a:solidFill>
              <a:latin typeface=""/>
              <a:ea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 err="1" smtClean="0">
                <a:solidFill>
                  <a:prstClr val="black"/>
                </a:solidFill>
                <a:latin typeface=""/>
                <a:ea typeface="+mn-ea"/>
              </a:rPr>
              <a:t>AlphaX</a:t>
            </a:r>
            <a:endParaRPr lang="en-US" altLang="zh-CN" sz="1600" dirty="0" smtClean="0">
              <a:solidFill>
                <a:prstClr val="black"/>
              </a:solidFill>
              <a:latin typeface=""/>
              <a:ea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 err="1" smtClean="0">
                <a:solidFill>
                  <a:prstClr val="black"/>
                </a:solidFill>
                <a:latin typeface=""/>
                <a:ea typeface="+mn-ea"/>
              </a:rPr>
              <a:t>DeepStack</a:t>
            </a:r>
            <a:endParaRPr lang="en-US" altLang="zh-CN" sz="1600" dirty="0" smtClean="0">
              <a:solidFill>
                <a:prstClr val="black"/>
              </a:solidFill>
              <a:latin typeface=""/>
              <a:ea typeface="+mn-ea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 err="1">
                <a:solidFill>
                  <a:prstClr val="black"/>
                </a:solidFill>
                <a:latin typeface=""/>
                <a:ea typeface="+mn-ea"/>
              </a:rPr>
              <a:t>Libratus</a:t>
            </a:r>
            <a:endParaRPr lang="en-US" altLang="zh-CN" sz="1600" dirty="0" smtClean="0">
              <a:solidFill>
                <a:prstClr val="black"/>
              </a:solidFill>
              <a:latin typeface=""/>
              <a:ea typeface="+mn-ea"/>
            </a:endParaRPr>
          </a:p>
        </p:txBody>
      </p:sp>
      <p:sp>
        <p:nvSpPr>
          <p:cNvPr id="165" name="文本框 164"/>
          <p:cNvSpPr txBox="1"/>
          <p:nvPr/>
        </p:nvSpPr>
        <p:spPr>
          <a:xfrm>
            <a:off x="7164288" y="1052736"/>
            <a:ext cx="19797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博弈</a:t>
            </a: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</a:t>
            </a:r>
            <a:endParaRPr lang="en-US" altLang="zh-CN" sz="1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 </a:t>
            </a:r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AI 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提供理论</a:t>
            </a:r>
            <a:endParaRPr lang="en-US" altLang="zh-CN" sz="1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 smtClean="0">
                <a:solidFill>
                  <a:prstClr val="black"/>
                </a:solidFill>
                <a:latin typeface=""/>
              </a:rPr>
              <a:t>GANs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altLang="zh-CN" sz="1600" dirty="0" err="1" smtClean="0">
                <a:solidFill>
                  <a:prstClr val="black"/>
                </a:solidFill>
                <a:latin typeface=""/>
              </a:rPr>
              <a:t>Neurodynamics</a:t>
            </a:r>
            <a:endParaRPr lang="en-US" altLang="zh-CN" sz="1600" dirty="0" smtClean="0">
              <a:solidFill>
                <a:prstClr val="black"/>
              </a:solidFill>
              <a:latin typeface="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</a:t>
            </a:r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机混合</a:t>
            </a:r>
            <a:endParaRPr lang="en-US" altLang="zh-CN" sz="16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164"/>
          <p:cNvSpPr txBox="1"/>
          <p:nvPr/>
        </p:nvSpPr>
        <p:spPr>
          <a:xfrm>
            <a:off x="4500452" y="4358639"/>
            <a:ext cx="25816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本质：博弈论</a:t>
            </a:r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+CS+AI</a:t>
            </a:r>
          </a:p>
        </p:txBody>
      </p:sp>
    </p:spTree>
    <p:extLst>
      <p:ext uri="{BB962C8B-B14F-4D97-AF65-F5344CB8AC3E}">
        <p14:creationId xmlns:p14="http://schemas.microsoft.com/office/powerpoint/2010/main" val="251132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博弈 </a:t>
            </a:r>
            <a:r>
              <a:rPr lang="en-US" altLang="zh-CN" b="0" dirty="0" smtClean="0">
                <a:latin typeface="+mn-ea"/>
              </a:rPr>
              <a:t>+</a:t>
            </a:r>
            <a:r>
              <a:rPr lang="en-US" altLang="zh-CN" dirty="0" smtClean="0">
                <a:latin typeface="+mn-ea"/>
              </a:rPr>
              <a:t> </a:t>
            </a:r>
            <a:r>
              <a:rPr lang="en-US" altLang="zh-CN" dirty="0">
                <a:latin typeface="+mn-ea"/>
              </a:rPr>
              <a:t>AI </a:t>
            </a:r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代表性成果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44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43608" y="980728"/>
            <a:ext cx="1008112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棋</a:t>
            </a:r>
            <a:endParaRPr lang="en-US" altLang="zh-CN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游戏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2303748" y="980728"/>
            <a:ext cx="1152128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lang="en-US" altLang="zh-CN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求解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3707904" y="980728"/>
            <a:ext cx="1152128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国际</a:t>
            </a:r>
            <a:endParaRPr lang="en-US" altLang="zh-CN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政治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5112060" y="980728"/>
            <a:ext cx="1584176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endParaRPr lang="en-US" altLang="zh-CN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机制设计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6948264" y="980728"/>
            <a:ext cx="1584176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多机器人</a:t>
            </a:r>
            <a:endParaRPr lang="en-US" altLang="zh-CN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协调</a:t>
            </a:r>
            <a:endParaRPr lang="zh-CN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文本框 146"/>
          <p:cNvSpPr txBox="1"/>
          <p:nvPr/>
        </p:nvSpPr>
        <p:spPr>
          <a:xfrm>
            <a:off x="345530" y="2393766"/>
            <a:ext cx="1090364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prstClr val="black"/>
                </a:solidFill>
                <a:latin typeface=""/>
              </a:rPr>
              <a:t>Checkers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8" name="文本框 147"/>
              <p:cNvSpPr txBox="1"/>
              <p:nvPr/>
            </p:nvSpPr>
            <p:spPr>
              <a:xfrm>
                <a:off x="331242" y="3573016"/>
                <a:ext cx="1090364" cy="338554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zh-CN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altLang="zh-CN" sz="16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14:m>
                  <m:oMath xmlns:m="http://schemas.openxmlformats.org/officeDocument/2006/math">
                    <m:r>
                      <a:rPr lang="zh-CN" altLang="en-US" sz="16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sz="16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剪枝</a:t>
                </a:r>
                <a:endParaRPr lang="en-US" altLang="zh-CN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48" name="文本框 1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1242" y="3573016"/>
                <a:ext cx="1090364" cy="33855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1" name="文本框 150"/>
          <p:cNvSpPr txBox="1"/>
          <p:nvPr/>
        </p:nvSpPr>
        <p:spPr>
          <a:xfrm>
            <a:off x="323528" y="4818638"/>
            <a:ext cx="1090364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RL</a:t>
            </a:r>
            <a:endParaRPr lang="en-US" altLang="zh-CN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2" name="文本框 151"/>
          <p:cNvSpPr txBox="1"/>
          <p:nvPr/>
        </p:nvSpPr>
        <p:spPr>
          <a:xfrm>
            <a:off x="323528" y="5805264"/>
            <a:ext cx="1090364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RL + DL</a:t>
            </a:r>
            <a:endParaRPr lang="en-US" altLang="zh-CN" sz="16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2082602" y="2393766"/>
            <a:ext cx="1090364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600" dirty="0" smtClean="0">
                <a:solidFill>
                  <a:prstClr val="black"/>
                </a:solidFill>
                <a:latin typeface=""/>
              </a:rPr>
              <a:t>DPS</a:t>
            </a:r>
          </a:p>
          <a:p>
            <a:pPr algn="ctr"/>
            <a:r>
              <a:rPr lang="zh-CN" altLang="en-US" sz="1600" dirty="0" smtClean="0">
                <a:solidFill>
                  <a:prstClr val="black"/>
                </a:solidFill>
                <a:latin typeface=""/>
              </a:rPr>
              <a:t>分布式</a:t>
            </a:r>
            <a:endParaRPr lang="en-US" altLang="zh-CN" sz="1600" dirty="0" smtClean="0">
              <a:solidFill>
                <a:prstClr val="black"/>
              </a:solidFill>
              <a:latin typeface=""/>
            </a:endParaRPr>
          </a:p>
          <a:p>
            <a:pPr algn="ctr"/>
            <a:r>
              <a:rPr lang="zh-CN" altLang="en-US" sz="1600" dirty="0" smtClean="0">
                <a:solidFill>
                  <a:prstClr val="black"/>
                </a:solidFill>
                <a:latin typeface=""/>
              </a:rPr>
              <a:t>资源协调</a:t>
            </a:r>
            <a:endParaRPr lang="en-US" altLang="zh-CN" sz="1600" dirty="0" smtClean="0">
              <a:solidFill>
                <a:prstClr val="black"/>
              </a:solidFill>
              <a:latin typeface=""/>
            </a:endParaRPr>
          </a:p>
        </p:txBody>
      </p:sp>
      <p:sp>
        <p:nvSpPr>
          <p:cNvPr id="154" name="文本框 153"/>
          <p:cNvSpPr txBox="1"/>
          <p:nvPr/>
        </p:nvSpPr>
        <p:spPr>
          <a:xfrm>
            <a:off x="1951751" y="4197741"/>
            <a:ext cx="1410419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prstClr val="black"/>
                </a:solidFill>
                <a:latin typeface=""/>
              </a:rPr>
              <a:t>理性模型</a:t>
            </a:r>
            <a:endParaRPr lang="en-US" altLang="zh-CN" sz="1600" dirty="0" smtClean="0">
              <a:solidFill>
                <a:prstClr val="black"/>
              </a:solidFill>
              <a:latin typeface="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zh-CN" altLang="en-US" sz="1600" dirty="0" smtClean="0">
                <a:solidFill>
                  <a:prstClr val="black"/>
                </a:solidFill>
                <a:latin typeface=""/>
              </a:rPr>
              <a:t>状态空间</a:t>
            </a:r>
            <a:endParaRPr lang="en-US" altLang="zh-CN" sz="1600" dirty="0" smtClean="0">
              <a:solidFill>
                <a:prstClr val="black"/>
              </a:solidFill>
              <a:latin typeface=""/>
            </a:endParaRPr>
          </a:p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zh-CN" altLang="en-US" sz="1600" dirty="0" smtClean="0">
                <a:solidFill>
                  <a:prstClr val="black"/>
                </a:solidFill>
                <a:latin typeface=""/>
              </a:rPr>
              <a:t>思维层级</a:t>
            </a:r>
            <a:endParaRPr lang="en-US" altLang="zh-CN" sz="1600" dirty="0" smtClean="0">
              <a:solidFill>
                <a:prstClr val="black"/>
              </a:solidFill>
              <a:latin typeface=""/>
            </a:endParaRPr>
          </a:p>
        </p:txBody>
      </p:sp>
      <p:sp>
        <p:nvSpPr>
          <p:cNvPr id="155" name="文本框 154"/>
          <p:cNvSpPr txBox="1"/>
          <p:nvPr/>
        </p:nvSpPr>
        <p:spPr>
          <a:xfrm>
            <a:off x="3887924" y="2393766"/>
            <a:ext cx="792088" cy="584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prstClr val="black"/>
                </a:solidFill>
                <a:latin typeface=""/>
              </a:rPr>
              <a:t>自动</a:t>
            </a:r>
            <a:endParaRPr lang="en-US" altLang="zh-CN" sz="1600" dirty="0" smtClean="0">
              <a:solidFill>
                <a:prstClr val="black"/>
              </a:solidFill>
              <a:latin typeface=""/>
            </a:endParaRPr>
          </a:p>
          <a:p>
            <a:pPr algn="ctr"/>
            <a:r>
              <a:rPr lang="zh-CN" altLang="en-US" sz="1600" dirty="0" smtClean="0">
                <a:solidFill>
                  <a:prstClr val="black"/>
                </a:solidFill>
                <a:latin typeface=""/>
              </a:rPr>
              <a:t>谈判</a:t>
            </a:r>
            <a:endParaRPr lang="en-US" altLang="zh-CN" sz="1600" dirty="0" smtClean="0">
              <a:solidFill>
                <a:prstClr val="black"/>
              </a:solidFill>
              <a:latin typeface=""/>
            </a:endParaRPr>
          </a:p>
        </p:txBody>
      </p:sp>
      <p:sp>
        <p:nvSpPr>
          <p:cNvPr id="156" name="文本框 155"/>
          <p:cNvSpPr txBox="1"/>
          <p:nvPr/>
        </p:nvSpPr>
        <p:spPr>
          <a:xfrm>
            <a:off x="3888495" y="3537573"/>
            <a:ext cx="790947" cy="584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prstClr val="black"/>
                </a:solidFill>
                <a:latin typeface=""/>
              </a:rPr>
              <a:t>政策</a:t>
            </a:r>
            <a:endParaRPr lang="en-US" altLang="zh-CN" sz="1600" dirty="0" smtClean="0">
              <a:solidFill>
                <a:prstClr val="black"/>
              </a:solidFill>
              <a:latin typeface=""/>
            </a:endParaRPr>
          </a:p>
          <a:p>
            <a:pPr algn="ctr"/>
            <a:r>
              <a:rPr lang="zh-CN" altLang="en-US" sz="1600" dirty="0" smtClean="0">
                <a:solidFill>
                  <a:prstClr val="black"/>
                </a:solidFill>
                <a:latin typeface=""/>
              </a:rPr>
              <a:t>推演</a:t>
            </a:r>
            <a:endParaRPr lang="en-US" altLang="zh-CN" sz="1600" dirty="0" smtClean="0">
              <a:solidFill>
                <a:prstClr val="black"/>
              </a:solidFill>
              <a:latin typeface=""/>
            </a:endParaRPr>
          </a:p>
        </p:txBody>
      </p:sp>
      <p:sp>
        <p:nvSpPr>
          <p:cNvPr id="157" name="文本框 156"/>
          <p:cNvSpPr txBox="1"/>
          <p:nvPr/>
        </p:nvSpPr>
        <p:spPr>
          <a:xfrm>
            <a:off x="7645822" y="2506917"/>
            <a:ext cx="1090364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1600" dirty="0" err="1" smtClean="0">
                <a:solidFill>
                  <a:prstClr val="black"/>
                </a:solidFill>
                <a:latin typeface=""/>
              </a:rPr>
              <a:t>Robocup</a:t>
            </a:r>
            <a:endParaRPr lang="en-US" altLang="zh-CN" sz="1600" dirty="0" smtClean="0">
              <a:solidFill>
                <a:prstClr val="black"/>
              </a:solidFill>
              <a:latin typeface=""/>
            </a:endParaRPr>
          </a:p>
        </p:txBody>
      </p:sp>
      <p:sp>
        <p:nvSpPr>
          <p:cNvPr id="158" name="文本框 157"/>
          <p:cNvSpPr txBox="1"/>
          <p:nvPr/>
        </p:nvSpPr>
        <p:spPr>
          <a:xfrm>
            <a:off x="7645822" y="3695556"/>
            <a:ext cx="1090364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prstClr val="black"/>
                </a:solidFill>
                <a:latin typeface=""/>
              </a:rPr>
              <a:t>编队控制</a:t>
            </a:r>
            <a:endParaRPr lang="en-US" altLang="zh-CN" sz="1600" dirty="0" smtClean="0">
              <a:solidFill>
                <a:prstClr val="black"/>
              </a:solidFill>
              <a:latin typeface=""/>
            </a:endParaRPr>
          </a:p>
        </p:txBody>
      </p:sp>
      <p:sp>
        <p:nvSpPr>
          <p:cNvPr id="159" name="文本框 158"/>
          <p:cNvSpPr txBox="1"/>
          <p:nvPr/>
        </p:nvSpPr>
        <p:spPr>
          <a:xfrm>
            <a:off x="5626435" y="2219552"/>
            <a:ext cx="1090364" cy="83099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prstClr val="black"/>
                </a:solidFill>
                <a:latin typeface=""/>
              </a:rPr>
              <a:t>航线及</a:t>
            </a:r>
            <a:endParaRPr lang="en-US" altLang="zh-CN" sz="1600" dirty="0" smtClean="0">
              <a:solidFill>
                <a:prstClr val="black"/>
              </a:solidFill>
              <a:latin typeface=""/>
            </a:endParaRPr>
          </a:p>
          <a:p>
            <a:pPr algn="ctr"/>
            <a:r>
              <a:rPr lang="zh-CN" altLang="en-US" sz="1600" dirty="0" smtClean="0">
                <a:solidFill>
                  <a:prstClr val="black"/>
                </a:solidFill>
                <a:latin typeface=""/>
              </a:rPr>
              <a:t>地面资源协调</a:t>
            </a:r>
            <a:endParaRPr lang="en-US" altLang="zh-CN" sz="1600" dirty="0" smtClean="0">
              <a:solidFill>
                <a:prstClr val="black"/>
              </a:solidFill>
              <a:latin typeface=""/>
            </a:endParaRPr>
          </a:p>
        </p:txBody>
      </p:sp>
      <p:sp>
        <p:nvSpPr>
          <p:cNvPr id="162" name="文本框 161"/>
          <p:cNvSpPr txBox="1"/>
          <p:nvPr/>
        </p:nvSpPr>
        <p:spPr>
          <a:xfrm>
            <a:off x="5538986" y="3492297"/>
            <a:ext cx="1265262" cy="58477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prstClr val="black"/>
                </a:solidFill>
                <a:latin typeface=""/>
              </a:rPr>
              <a:t>器官、血液</a:t>
            </a:r>
            <a:endParaRPr lang="en-US" altLang="zh-CN" sz="1600" dirty="0" smtClean="0">
              <a:solidFill>
                <a:prstClr val="black"/>
              </a:solidFill>
              <a:latin typeface=""/>
            </a:endParaRPr>
          </a:p>
          <a:p>
            <a:pPr algn="ctr"/>
            <a:r>
              <a:rPr lang="zh-CN" altLang="en-US" sz="1600" dirty="0" smtClean="0">
                <a:solidFill>
                  <a:prstClr val="black"/>
                </a:solidFill>
                <a:latin typeface=""/>
              </a:rPr>
              <a:t>捐献与匹配</a:t>
            </a:r>
            <a:endParaRPr lang="en-US" altLang="zh-CN" sz="1600" dirty="0" smtClean="0">
              <a:solidFill>
                <a:prstClr val="black"/>
              </a:solidFill>
              <a:latin typeface=""/>
            </a:endParaRPr>
          </a:p>
        </p:txBody>
      </p:sp>
      <p:sp>
        <p:nvSpPr>
          <p:cNvPr id="163" name="文本框 162"/>
          <p:cNvSpPr txBox="1"/>
          <p:nvPr/>
        </p:nvSpPr>
        <p:spPr>
          <a:xfrm>
            <a:off x="5538986" y="4602614"/>
            <a:ext cx="1265262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prstClr val="black"/>
                </a:solidFill>
                <a:latin typeface=""/>
              </a:rPr>
              <a:t>电子商务</a:t>
            </a:r>
            <a:endParaRPr lang="en-US" altLang="zh-CN" sz="1600" dirty="0" smtClean="0">
              <a:solidFill>
                <a:prstClr val="black"/>
              </a:solidFill>
              <a:latin typeface=""/>
            </a:endParaRPr>
          </a:p>
        </p:txBody>
      </p:sp>
      <p:sp>
        <p:nvSpPr>
          <p:cNvPr id="164" name="文本框 163"/>
          <p:cNvSpPr txBox="1"/>
          <p:nvPr/>
        </p:nvSpPr>
        <p:spPr>
          <a:xfrm>
            <a:off x="5396656" y="5275947"/>
            <a:ext cx="1695624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prstClr val="black"/>
                </a:solidFill>
                <a:latin typeface=""/>
              </a:rPr>
              <a:t>物流、供应</a:t>
            </a:r>
            <a:r>
              <a:rPr lang="zh-CN" altLang="en-US" sz="1600" dirty="0">
                <a:solidFill>
                  <a:prstClr val="black"/>
                </a:solidFill>
                <a:latin typeface=""/>
              </a:rPr>
              <a:t>链</a:t>
            </a:r>
            <a:endParaRPr lang="en-US" altLang="zh-CN" sz="1600" dirty="0" smtClean="0">
              <a:solidFill>
                <a:prstClr val="black"/>
              </a:solidFill>
              <a:latin typeface=""/>
            </a:endParaRPr>
          </a:p>
        </p:txBody>
      </p:sp>
      <p:sp>
        <p:nvSpPr>
          <p:cNvPr id="165" name="文本框 164"/>
          <p:cNvSpPr txBox="1"/>
          <p:nvPr/>
        </p:nvSpPr>
        <p:spPr>
          <a:xfrm>
            <a:off x="5540672" y="6021288"/>
            <a:ext cx="1265262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solidFill>
                  <a:prstClr val="black"/>
                </a:solidFill>
                <a:latin typeface=""/>
              </a:rPr>
              <a:t>新能源政策</a:t>
            </a:r>
            <a:endParaRPr lang="en-US" altLang="zh-CN" sz="1600" dirty="0" smtClean="0">
              <a:solidFill>
                <a:prstClr val="black"/>
              </a:solidFill>
              <a:latin typeface=""/>
            </a:endParaRPr>
          </a:p>
        </p:txBody>
      </p:sp>
      <p:cxnSp>
        <p:nvCxnSpPr>
          <p:cNvPr id="16" name="曲线连接符 15"/>
          <p:cNvCxnSpPr>
            <a:stCxn id="144" idx="2"/>
            <a:endCxn id="157" idx="0"/>
          </p:cNvCxnSpPr>
          <p:nvPr/>
        </p:nvCxnSpPr>
        <p:spPr>
          <a:xfrm rot="16200000" flipH="1">
            <a:off x="7525749" y="1841662"/>
            <a:ext cx="879858" cy="450652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曲线连接符 19"/>
          <p:cNvCxnSpPr>
            <a:stCxn id="157" idx="2"/>
            <a:endCxn id="158" idx="0"/>
          </p:cNvCxnSpPr>
          <p:nvPr/>
        </p:nvCxnSpPr>
        <p:spPr>
          <a:xfrm rot="5400000">
            <a:off x="7765962" y="3270513"/>
            <a:ext cx="850085" cy="12700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曲线连接符 23"/>
          <p:cNvCxnSpPr>
            <a:stCxn id="137" idx="2"/>
            <a:endCxn id="159" idx="0"/>
          </p:cNvCxnSpPr>
          <p:nvPr/>
        </p:nvCxnSpPr>
        <p:spPr>
          <a:xfrm rot="16200000" flipH="1">
            <a:off x="5741636" y="1789570"/>
            <a:ext cx="592493" cy="267469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曲线连接符 26"/>
          <p:cNvCxnSpPr>
            <a:stCxn id="159" idx="2"/>
            <a:endCxn id="162" idx="0"/>
          </p:cNvCxnSpPr>
          <p:nvPr/>
        </p:nvCxnSpPr>
        <p:spPr>
          <a:xfrm rot="5400000">
            <a:off x="5950743" y="3271423"/>
            <a:ext cx="441748" cy="12700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曲线连接符 49"/>
          <p:cNvCxnSpPr>
            <a:stCxn id="162" idx="2"/>
            <a:endCxn id="163" idx="0"/>
          </p:cNvCxnSpPr>
          <p:nvPr/>
        </p:nvCxnSpPr>
        <p:spPr>
          <a:xfrm rot="5400000">
            <a:off x="5908846" y="4339843"/>
            <a:ext cx="525542" cy="12700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曲线连接符 51"/>
          <p:cNvCxnSpPr>
            <a:stCxn id="163" idx="2"/>
            <a:endCxn id="164" idx="0"/>
          </p:cNvCxnSpPr>
          <p:nvPr/>
        </p:nvCxnSpPr>
        <p:spPr>
          <a:xfrm rot="16200000" flipH="1">
            <a:off x="6040653" y="5072131"/>
            <a:ext cx="334779" cy="72851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曲线连接符 53"/>
          <p:cNvCxnSpPr>
            <a:stCxn id="164" idx="2"/>
            <a:endCxn id="165" idx="0"/>
          </p:cNvCxnSpPr>
          <p:nvPr/>
        </p:nvCxnSpPr>
        <p:spPr>
          <a:xfrm rot="5400000">
            <a:off x="6005493" y="5782312"/>
            <a:ext cx="406787" cy="71165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曲线连接符 55"/>
          <p:cNvCxnSpPr>
            <a:stCxn id="135" idx="2"/>
            <a:endCxn id="155" idx="0"/>
          </p:cNvCxnSpPr>
          <p:nvPr/>
        </p:nvCxnSpPr>
        <p:spPr>
          <a:xfrm rot="5400000">
            <a:off x="3900615" y="2010412"/>
            <a:ext cx="766707" cy="12700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曲线连接符 57"/>
          <p:cNvCxnSpPr>
            <a:stCxn id="155" idx="2"/>
            <a:endCxn id="156" idx="0"/>
          </p:cNvCxnSpPr>
          <p:nvPr/>
        </p:nvCxnSpPr>
        <p:spPr>
          <a:xfrm rot="16200000" flipH="1">
            <a:off x="4004452" y="3258056"/>
            <a:ext cx="559032" cy="1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曲线连接符 59"/>
          <p:cNvCxnSpPr>
            <a:stCxn id="128" idx="2"/>
            <a:endCxn id="153" idx="0"/>
          </p:cNvCxnSpPr>
          <p:nvPr/>
        </p:nvCxnSpPr>
        <p:spPr>
          <a:xfrm rot="5400000">
            <a:off x="2370445" y="1884398"/>
            <a:ext cx="766707" cy="252028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曲线连接符 61"/>
          <p:cNvCxnSpPr>
            <a:stCxn id="153" idx="2"/>
            <a:endCxn id="154" idx="0"/>
          </p:cNvCxnSpPr>
          <p:nvPr/>
        </p:nvCxnSpPr>
        <p:spPr>
          <a:xfrm rot="16200000" flipH="1">
            <a:off x="2155883" y="3696663"/>
            <a:ext cx="972978" cy="29177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曲线连接符 63"/>
          <p:cNvCxnSpPr>
            <a:stCxn id="5" idx="2"/>
            <a:endCxn id="147" idx="0"/>
          </p:cNvCxnSpPr>
          <p:nvPr/>
        </p:nvCxnSpPr>
        <p:spPr>
          <a:xfrm rot="5400000">
            <a:off x="835835" y="1681936"/>
            <a:ext cx="766707" cy="656952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曲线连接符 65"/>
          <p:cNvCxnSpPr>
            <a:stCxn id="147" idx="2"/>
            <a:endCxn id="148" idx="0"/>
          </p:cNvCxnSpPr>
          <p:nvPr/>
        </p:nvCxnSpPr>
        <p:spPr>
          <a:xfrm rot="5400000">
            <a:off x="463220" y="3145524"/>
            <a:ext cx="840696" cy="14288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曲线连接符 67"/>
          <p:cNvCxnSpPr>
            <a:stCxn id="148" idx="2"/>
            <a:endCxn id="151" idx="0"/>
          </p:cNvCxnSpPr>
          <p:nvPr/>
        </p:nvCxnSpPr>
        <p:spPr>
          <a:xfrm rot="5400000">
            <a:off x="419033" y="4361247"/>
            <a:ext cx="907068" cy="7714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曲线连接符 69"/>
          <p:cNvCxnSpPr>
            <a:stCxn id="151" idx="2"/>
            <a:endCxn id="152" idx="0"/>
          </p:cNvCxnSpPr>
          <p:nvPr/>
        </p:nvCxnSpPr>
        <p:spPr>
          <a:xfrm rot="5400000">
            <a:off x="544674" y="5481228"/>
            <a:ext cx="648072" cy="12700"/>
          </a:xfrm>
          <a:prstGeom prst="curvedConnector3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4099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博弈</a:t>
            </a:r>
            <a:r>
              <a:rPr lang="en-US" altLang="zh-CN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en-US" altLang="zh-CN" dirty="0" smtClean="0">
                <a:latin typeface="+mn-ea"/>
                <a:ea typeface="+mn-ea"/>
              </a:rPr>
              <a:t>AI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45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sp>
        <p:nvSpPr>
          <p:cNvPr id="20" name="内容占位符 19"/>
          <p:cNvSpPr>
            <a:spLocks noGrp="1"/>
          </p:cNvSpPr>
          <p:nvPr>
            <p:ph idx="1"/>
          </p:nvPr>
        </p:nvSpPr>
        <p:spPr>
          <a:xfrm>
            <a:off x="251520" y="1052736"/>
            <a:ext cx="8803232" cy="1440160"/>
          </a:xfr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r>
              <a:rPr lang="zh-CN" altLang="en-US" sz="2800" dirty="0" smtClean="0"/>
              <a:t>计算博弈</a:t>
            </a:r>
            <a:endParaRPr lang="en-US" altLang="zh-CN" sz="2800" dirty="0" smtClean="0"/>
          </a:p>
          <a:p>
            <a:pPr lvl="1"/>
            <a:r>
              <a:rPr lang="zh-CN" altLang="en-US" sz="2400" dirty="0" smtClean="0"/>
              <a:t>均衡概念偏存在性，缺乏可计算性和实战性</a:t>
            </a:r>
            <a:endParaRPr lang="en-US" altLang="zh-CN" sz="2400" dirty="0" smtClean="0"/>
          </a:p>
          <a:p>
            <a:pPr lvl="1"/>
            <a:r>
              <a:rPr lang="zh-CN" altLang="en-US" sz="2400" dirty="0" smtClean="0"/>
              <a:t>现有框架实战效果突出，尚未在理论上经过均衡检验</a:t>
            </a:r>
            <a:endParaRPr lang="en-US" altLang="zh-CN" sz="2400" dirty="0" smtClean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19"/>
              <p:cNvSpPr txBox="1">
                <a:spLocks/>
              </p:cNvSpPr>
              <p:nvPr/>
            </p:nvSpPr>
            <p:spPr bwMode="auto">
              <a:xfrm>
                <a:off x="251520" y="2636912"/>
                <a:ext cx="8803232" cy="3744416"/>
              </a:xfrm>
              <a:prstGeom prst="rect">
                <a:avLst/>
              </a:prstGeom>
              <a:extLst/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 baseline="0">
                    <a:solidFill>
                      <a:schemeClr val="dk1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 baseline="0">
                    <a:solidFill>
                      <a:schemeClr val="dk1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+mn-cs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 baseline="0">
                    <a:solidFill>
                      <a:schemeClr val="dk1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+mn-cs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 baseline="0">
                    <a:solidFill>
                      <a:schemeClr val="dk1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+mn-cs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 baseline="0">
                    <a:solidFill>
                      <a:schemeClr val="dk1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+mn-cs"/>
                  </a:defRPr>
                </a:lvl5pPr>
                <a:lvl6pPr marL="2138363" indent="-33972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595563" indent="-33972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052763" indent="-33972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509963" indent="-33972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>
                    <a:srgbClr val="F0AD00"/>
                  </a:buClr>
                </a:pPr>
                <a:r>
                  <a:rPr lang="zh-CN" altLang="en-US" sz="2400" kern="0" dirty="0" smtClean="0">
                    <a:solidFill>
                      <a:prstClr val="black"/>
                    </a:solidFill>
                  </a:rPr>
                  <a:t>棋类，完全信息，</a:t>
                </a:r>
                <a:r>
                  <a:rPr lang="en-US" altLang="zh-CN" sz="2400" kern="0" dirty="0" err="1" smtClean="0">
                    <a:solidFill>
                      <a:prstClr val="black"/>
                    </a:solidFill>
                  </a:rPr>
                  <a:t>Zermelo</a:t>
                </a:r>
                <a:r>
                  <a:rPr lang="zh-CN" altLang="en-US" sz="2400" kern="0" dirty="0" smtClean="0">
                    <a:solidFill>
                      <a:prstClr val="black"/>
                    </a:solidFill>
                  </a:rPr>
                  <a:t>定理保证必胜</a:t>
                </a:r>
                <a:r>
                  <a:rPr lang="en-US" altLang="zh-CN" sz="2400" kern="0" dirty="0">
                    <a:solidFill>
                      <a:prstClr val="black"/>
                    </a:solidFill>
                  </a:rPr>
                  <a:t>(</a:t>
                </a:r>
                <a:r>
                  <a:rPr lang="zh-CN" altLang="en-US" sz="2400" kern="0" dirty="0">
                    <a:solidFill>
                      <a:prstClr val="black"/>
                    </a:solidFill>
                  </a:rPr>
                  <a:t>不败</a:t>
                </a:r>
                <a:r>
                  <a:rPr lang="en-US" altLang="zh-CN" sz="2400" kern="0" dirty="0">
                    <a:solidFill>
                      <a:prstClr val="black"/>
                    </a:solidFill>
                  </a:rPr>
                  <a:t>)</a:t>
                </a:r>
                <a:r>
                  <a:rPr lang="zh-CN" altLang="en-US" sz="2400" kern="0" dirty="0">
                    <a:solidFill>
                      <a:prstClr val="black"/>
                    </a:solidFill>
                  </a:rPr>
                  <a:t>策略</a:t>
                </a:r>
                <a:r>
                  <a:rPr lang="zh-CN" altLang="en-US" sz="2400" kern="0" dirty="0" smtClean="0">
                    <a:solidFill>
                      <a:prstClr val="black"/>
                    </a:solidFill>
                  </a:rPr>
                  <a:t>存在</a:t>
                </a:r>
                <a:endParaRPr lang="en-US" altLang="zh-CN" sz="2400" kern="0" dirty="0" smtClean="0">
                  <a:solidFill>
                    <a:prstClr val="black"/>
                  </a:solidFill>
                </a:endParaRPr>
              </a:p>
              <a:p>
                <a:pPr lvl="1">
                  <a:buClr>
                    <a:srgbClr val="60B5CC"/>
                  </a:buClr>
                  <a:buFont typeface="Wingdings" panose="05000000000000000000" pitchFamily="2" charset="2"/>
                  <a:buChar char="u"/>
                </a:pPr>
                <a:r>
                  <a:rPr lang="en-US" altLang="zh-CN" sz="2000" kern="0" dirty="0" err="1" smtClean="0">
                    <a:solidFill>
                      <a:prstClr val="black"/>
                    </a:solidFill>
                  </a:rPr>
                  <a:t>AlphaX</a:t>
                </a:r>
                <a:r>
                  <a:rPr lang="zh-CN" altLang="en-US" sz="2000" kern="0" dirty="0" smtClean="0">
                    <a:solidFill>
                      <a:prstClr val="black"/>
                    </a:solidFill>
                  </a:rPr>
                  <a:t>系列框架在长期是否学习到 ？   算力优势 ？</a:t>
                </a:r>
                <a:endParaRPr lang="en-US" altLang="zh-CN" sz="2000" kern="0" dirty="0" smtClean="0">
                  <a:solidFill>
                    <a:prstClr val="black"/>
                  </a:solidFill>
                </a:endParaRPr>
              </a:p>
              <a:p>
                <a:pPr>
                  <a:buClr>
                    <a:srgbClr val="F0AD00"/>
                  </a:buClr>
                </a:pPr>
                <a:r>
                  <a:rPr lang="zh-CN" altLang="en-US" sz="2400" kern="0" dirty="0" smtClean="0">
                    <a:solidFill>
                      <a:prstClr val="black"/>
                    </a:solidFill>
                  </a:rPr>
                  <a:t>扑克类，</a:t>
                </a:r>
                <a:r>
                  <a:rPr lang="en-US" altLang="zh-CN" sz="2400" kern="0" dirty="0" smtClean="0">
                    <a:solidFill>
                      <a:prstClr val="black"/>
                    </a:solidFill>
                  </a:rPr>
                  <a:t>AI</a:t>
                </a:r>
                <a:r>
                  <a:rPr lang="zh-CN" altLang="en-US" sz="2400" kern="0" dirty="0" smtClean="0">
                    <a:solidFill>
                      <a:prstClr val="black"/>
                    </a:solidFill>
                  </a:rPr>
                  <a:t>计算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2400" i="1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altLang="zh-CN" sz="240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lang="en-US" altLang="zh-CN" sz="2400" kern="0" dirty="0" smtClean="0">
                    <a:solidFill>
                      <a:prstClr val="black"/>
                    </a:solidFill>
                  </a:rPr>
                  <a:t>NE</a:t>
                </a:r>
              </a:p>
              <a:p>
                <a:pPr lvl="1">
                  <a:buClr>
                    <a:srgbClr val="60B5CC"/>
                  </a:buClr>
                  <a:buFont typeface="Wingdings" panose="05000000000000000000" pitchFamily="2" charset="2"/>
                  <a:buChar char="u"/>
                </a:pPr>
                <a:r>
                  <a:rPr lang="zh-CN" altLang="en-US" sz="2000" kern="0" dirty="0" smtClean="0">
                    <a:solidFill>
                      <a:prstClr val="black"/>
                    </a:solidFill>
                  </a:rPr>
                  <a:t>效果有大幅提升，离人还有距离？ 多</a:t>
                </a:r>
                <a:r>
                  <a:rPr lang="en-US" altLang="zh-CN" sz="2000" kern="0" dirty="0" smtClean="0">
                    <a:solidFill>
                      <a:prstClr val="black"/>
                    </a:solidFill>
                  </a:rPr>
                  <a:t>NE</a:t>
                </a:r>
                <a:r>
                  <a:rPr lang="zh-CN" altLang="en-US" sz="2000" kern="0" dirty="0" smtClean="0">
                    <a:solidFill>
                      <a:prstClr val="black"/>
                    </a:solidFill>
                  </a:rPr>
                  <a:t>？不完全信息，</a:t>
                </a:r>
                <a:r>
                  <a:rPr lang="en-US" altLang="zh-CN" sz="2000" kern="0" dirty="0" smtClean="0">
                    <a:solidFill>
                      <a:prstClr val="black"/>
                    </a:solidFill>
                  </a:rPr>
                  <a:t>NE</a:t>
                </a:r>
                <a:r>
                  <a:rPr lang="zh-CN" altLang="en-US" sz="2000" kern="0" dirty="0" smtClean="0">
                    <a:solidFill>
                      <a:prstClr val="black"/>
                    </a:solidFill>
                  </a:rPr>
                  <a:t>可用？</a:t>
                </a:r>
                <a:endParaRPr lang="en-US" altLang="zh-CN" sz="2000" kern="0" dirty="0" smtClean="0">
                  <a:solidFill>
                    <a:prstClr val="black"/>
                  </a:solidFill>
                </a:endParaRPr>
              </a:p>
              <a:p>
                <a:pPr>
                  <a:buClr>
                    <a:srgbClr val="F0AD00"/>
                  </a:buClr>
                </a:pPr>
                <a:r>
                  <a:rPr lang="zh-CN" altLang="en-US" sz="2400" kern="0" dirty="0" smtClean="0">
                    <a:solidFill>
                      <a:prstClr val="black"/>
                    </a:solidFill>
                  </a:rPr>
                  <a:t>即时策略类</a:t>
                </a:r>
                <a:endParaRPr lang="en-US" altLang="zh-CN" sz="2400" kern="0" dirty="0" smtClean="0">
                  <a:solidFill>
                    <a:prstClr val="black"/>
                  </a:solidFill>
                </a:endParaRPr>
              </a:p>
              <a:p>
                <a:pPr lvl="1">
                  <a:buClr>
                    <a:srgbClr val="60B5CC"/>
                  </a:buClr>
                  <a:buFont typeface="Wingdings" panose="05000000000000000000" pitchFamily="2" charset="2"/>
                  <a:buChar char="u"/>
                </a:pPr>
                <a:r>
                  <a:rPr lang="zh-CN" altLang="en-US" sz="2000" kern="0" dirty="0">
                    <a:solidFill>
                      <a:prstClr val="black"/>
                    </a:solidFill>
                  </a:rPr>
                  <a:t>效果尚</a:t>
                </a:r>
                <a:r>
                  <a:rPr lang="zh-CN" altLang="en-US" sz="2000" kern="0" dirty="0" smtClean="0">
                    <a:solidFill>
                      <a:prstClr val="black"/>
                    </a:solidFill>
                  </a:rPr>
                  <a:t>一般</a:t>
                </a:r>
                <a:endParaRPr lang="en-US" altLang="zh-CN" sz="2000" kern="0" dirty="0" smtClean="0">
                  <a:solidFill>
                    <a:prstClr val="black"/>
                  </a:solidFill>
                </a:endParaRPr>
              </a:p>
              <a:p>
                <a:pPr>
                  <a:buClr>
                    <a:srgbClr val="F0AD00"/>
                  </a:buClr>
                </a:pPr>
                <a:r>
                  <a:rPr lang="en-US" altLang="zh-CN" sz="2400" kern="0" dirty="0" smtClean="0">
                    <a:solidFill>
                      <a:prstClr val="black"/>
                    </a:solidFill>
                  </a:rPr>
                  <a:t>Self-play/Self-improve </a:t>
                </a:r>
                <a:r>
                  <a:rPr lang="zh-CN" altLang="en-US" sz="2400" kern="0" dirty="0" smtClean="0">
                    <a:solidFill>
                      <a:prstClr val="black"/>
                    </a:solidFill>
                  </a:rPr>
                  <a:t>框架？</a:t>
                </a:r>
                <a:endParaRPr lang="en-US" altLang="zh-CN" sz="2400" kern="0" dirty="0" smtClean="0">
                  <a:solidFill>
                    <a:prstClr val="black"/>
                  </a:solidFill>
                </a:endParaRPr>
              </a:p>
              <a:p>
                <a:pPr lvl="1">
                  <a:buClr>
                    <a:srgbClr val="60B5CC"/>
                  </a:buClr>
                  <a:buFont typeface="Wingdings" panose="05000000000000000000" pitchFamily="2" charset="2"/>
                  <a:buChar char="u"/>
                </a:pPr>
                <a:r>
                  <a:rPr lang="zh-CN" altLang="en-US" sz="2000" kern="0" dirty="0">
                    <a:solidFill>
                      <a:prstClr val="black"/>
                    </a:solidFill>
                  </a:rPr>
                  <a:t>适用</a:t>
                </a:r>
                <a:r>
                  <a:rPr lang="zh-CN" altLang="en-US" sz="2000" kern="0" dirty="0" smtClean="0">
                    <a:solidFill>
                      <a:prstClr val="black"/>
                    </a:solidFill>
                  </a:rPr>
                  <a:t>完全信息博弈，</a:t>
                </a:r>
                <a:r>
                  <a:rPr lang="en-US" altLang="zh-CN" sz="2000" kern="0" dirty="0" smtClean="0">
                    <a:solidFill>
                      <a:prstClr val="black"/>
                    </a:solidFill>
                  </a:rPr>
                  <a:t>N=2</a:t>
                </a:r>
                <a:r>
                  <a:rPr lang="zh-CN" altLang="en-US" sz="2000" kern="0" dirty="0">
                    <a:solidFill>
                      <a:prstClr val="black"/>
                    </a:solidFill>
                  </a:rPr>
                  <a:t> </a:t>
                </a:r>
                <a:r>
                  <a:rPr lang="en-US" altLang="zh-CN" sz="2000" kern="0" dirty="0" smtClean="0">
                    <a:solidFill>
                      <a:prstClr val="black"/>
                    </a:solidFill>
                  </a:rPr>
                  <a:t>(N&gt;3, </a:t>
                </a:r>
                <a:r>
                  <a:rPr lang="zh-CN" altLang="en-US" sz="2000" kern="0" dirty="0" smtClean="0">
                    <a:solidFill>
                      <a:prstClr val="black"/>
                    </a:solidFill>
                  </a:rPr>
                  <a:t>策略空间进一步复杂，合作、小集团</a:t>
                </a:r>
                <a:r>
                  <a:rPr lang="en-US" altLang="zh-CN" sz="2000" kern="0" dirty="0" smtClean="0">
                    <a:solidFill>
                      <a:prstClr val="black"/>
                    </a:solidFill>
                  </a:rPr>
                  <a:t>)</a:t>
                </a:r>
                <a:r>
                  <a:rPr lang="zh-CN" altLang="en-US" sz="2000" kern="0" dirty="0" smtClean="0">
                    <a:solidFill>
                      <a:prstClr val="black"/>
                    </a:solidFill>
                  </a:rPr>
                  <a:t> </a:t>
                </a:r>
                <a:endParaRPr lang="en-US" altLang="zh-CN" sz="2000" kern="0" dirty="0" smtClean="0">
                  <a:solidFill>
                    <a:prstClr val="black"/>
                  </a:solidFill>
                </a:endParaRPr>
              </a:p>
              <a:p>
                <a:pPr lvl="1">
                  <a:buClr>
                    <a:srgbClr val="60B5CC"/>
                  </a:buClr>
                  <a:buFont typeface="Wingdings" panose="05000000000000000000" pitchFamily="2" charset="2"/>
                  <a:buChar char="u"/>
                </a:pPr>
                <a:r>
                  <a:rPr lang="zh-CN" altLang="en-US" sz="2000" kern="0" dirty="0" smtClean="0">
                    <a:solidFill>
                      <a:prstClr val="black"/>
                    </a:solidFill>
                  </a:rPr>
                  <a:t>算力消耗</a:t>
                </a:r>
                <a:r>
                  <a:rPr lang="en-US" altLang="zh-CN" sz="2000" kern="0" dirty="0" smtClean="0">
                    <a:solidFill>
                      <a:prstClr val="black"/>
                    </a:solidFill>
                  </a:rPr>
                  <a:t>(</a:t>
                </a:r>
                <a:r>
                  <a:rPr lang="zh-CN" altLang="en-US" sz="2000" kern="0" dirty="0" smtClean="0">
                    <a:solidFill>
                      <a:prstClr val="black"/>
                    </a:solidFill>
                  </a:rPr>
                  <a:t>有意义、无意义</a:t>
                </a:r>
                <a:r>
                  <a:rPr lang="en-US" altLang="zh-CN" sz="2000" kern="0" dirty="0" smtClean="0">
                    <a:solidFill>
                      <a:prstClr val="black"/>
                    </a:solidFill>
                  </a:rPr>
                  <a:t>)</a:t>
                </a:r>
              </a:p>
            </p:txBody>
          </p:sp>
        </mc:Choice>
        <mc:Fallback xmlns="">
          <p:sp>
            <p:nvSpPr>
              <p:cNvPr id="6" name="内容占位符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2636912"/>
                <a:ext cx="8803232" cy="374441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472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+mn-ea"/>
              </a:rPr>
              <a:t>AI</a:t>
            </a:r>
            <a:r>
              <a:rPr lang="en-US" altLang="zh-CN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博弈</a:t>
            </a:r>
            <a:endParaRPr lang="zh-CN" altLang="en-US" dirty="0">
              <a:latin typeface="+mn-ea"/>
              <a:ea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46</a:t>
            </a:fld>
            <a:endParaRPr lang="en-US" altLang="zh-CN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内容占位符 19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883920"/>
                <a:ext cx="8640960" cy="2482695"/>
              </a:xfrm>
            </p:spPr>
            <p:txBody>
              <a:bodyPr/>
              <a:lstStyle/>
              <a:p>
                <a:pPr>
                  <a:spcAft>
                    <a:spcPts val="600"/>
                  </a:spcAft>
                </a:pPr>
                <a:r>
                  <a:rPr lang="en-US" altLang="zh-CN" dirty="0" smtClean="0"/>
                  <a:t>GANs (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完全信息静态博弈</a:t>
                </a:r>
                <a:r>
                  <a:rPr lang="en-US" altLang="zh-CN" dirty="0" smtClean="0"/>
                  <a:t>)</a:t>
                </a:r>
              </a:p>
              <a:p>
                <a:pPr marL="344487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</m:e>
                        <m:sub>
                          <m:r>
                            <a:rPr lang="zh-CN" altLang="el-GR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  <m:r>
                            <m:rPr>
                              <m:nor/>
                            </m:rPr>
                            <a:rPr lang="zh-CN" altLang="en-US" sz="2400" b="1" dirty="0">
                              <a:solidFill>
                                <a:srgbClr val="0000FF"/>
                              </a:solidFill>
                            </a:rPr>
                            <m:t> </m:t>
                          </m:r>
                        </m:sub>
                      </m:sSub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max</m:t>
                          </m:r>
                        </m:e>
                        <m:sub>
                          <m:r>
                            <a:rPr lang="zh-CN" altLang="en-US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𝝃</m:t>
                          </m:r>
                          <m:r>
                            <m:rPr>
                              <m:nor/>
                            </m:rPr>
                            <a:rPr lang="zh-CN" altLang="en-US" sz="2400" b="1" dirty="0">
                              <a:solidFill>
                                <a:srgbClr val="0000FF"/>
                              </a:solidFill>
                            </a:rPr>
                            <m:t> </m:t>
                          </m:r>
                        </m:sub>
                      </m:sSub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</m:e>
                          </m:d>
                        </m:e>
                      </m:d>
                      <m:r>
                        <a:rPr lang="en-US" altLang="zh-CN" sz="240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r>
                            <a:rPr lang="en-US" altLang="zh-CN" sz="2400" b="1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𝒛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l-GR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𝜙</m:t>
                          </m:r>
                          <m:d>
                            <m:d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zh-CN" altLang="en-US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2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zh-CN" altLang="el-GR" sz="2400" b="1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𝝁</m:t>
                                      </m:r>
                                    </m:sub>
                                  </m:sSub>
                                  <m:r>
                                    <a:rPr lang="en-US" altLang="zh-CN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𝒛</m:t>
                                  </m:r>
                                  <m:r>
                                    <a:rPr lang="en-US" altLang="zh-CN" sz="2400" b="1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altLang="zh-CN" dirty="0" smtClean="0"/>
              </a:p>
            </p:txBody>
          </p:sp>
        </mc:Choice>
        <mc:Fallback xmlns="">
          <p:sp>
            <p:nvSpPr>
              <p:cNvPr id="20" name="内容占位符 19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883920"/>
                <a:ext cx="8640960" cy="2482695"/>
              </a:xfrm>
              <a:blipFill rotWithShape="0">
                <a:blip r:embed="rId2"/>
                <a:stretch>
                  <a:fillRect l="-635" t="-34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3" name="组合 52"/>
          <p:cNvGrpSpPr/>
          <p:nvPr/>
        </p:nvGrpSpPr>
        <p:grpSpPr>
          <a:xfrm>
            <a:off x="6084168" y="2420888"/>
            <a:ext cx="2870486" cy="2026190"/>
            <a:chOff x="6084168" y="2708920"/>
            <a:chExt cx="2870486" cy="2026190"/>
          </a:xfrm>
        </p:grpSpPr>
        <p:sp>
          <p:nvSpPr>
            <p:cNvPr id="3" name="矩形 2"/>
            <p:cNvSpPr/>
            <p:nvPr/>
          </p:nvSpPr>
          <p:spPr>
            <a:xfrm>
              <a:off x="6257304" y="3717032"/>
              <a:ext cx="648072" cy="36004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样本</a:t>
              </a:r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矩形 5"/>
                <p:cNvSpPr/>
                <p:nvPr/>
              </p:nvSpPr>
              <p:spPr>
                <a:xfrm>
                  <a:off x="7452320" y="3717031"/>
                  <a:ext cx="1152128" cy="360041"/>
                </a:xfrm>
                <a:prstGeom prst="rect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 smtClean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生成器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zh-CN" altLang="en-US" b="1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𝝁</m:t>
                          </m:r>
                        </m:sub>
                      </m:sSub>
                    </m:oMath>
                  </a14:m>
                  <a:endParaRPr lang="zh-CN" altLang="en-US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矩形 5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52320" y="3717031"/>
                  <a:ext cx="1152128" cy="36004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矩形 6"/>
                <p:cNvSpPr/>
                <p:nvPr/>
              </p:nvSpPr>
              <p:spPr>
                <a:xfrm>
                  <a:off x="6732240" y="2852936"/>
                  <a:ext cx="1219204" cy="360040"/>
                </a:xfrm>
                <a:prstGeom prst="rect">
                  <a:avLst/>
                </a:prstGeom>
              </p:spPr>
              <p:style>
                <a:lnRef idx="1">
                  <a:schemeClr val="accent4"/>
                </a:lnRef>
                <a:fillRef idx="2">
                  <a:schemeClr val="accent4"/>
                </a:fillRef>
                <a:effectRef idx="1">
                  <a:schemeClr val="accent4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 smtClean="0">
                      <a:solidFill>
                        <a:prstClr val="black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判别器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zh-CN" altLang="en-US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𝝃</m:t>
                          </m:r>
                        </m:sub>
                      </m:sSub>
                    </m:oMath>
                  </a14:m>
                  <a:endParaRPr lang="zh-CN" altLang="en-US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7" name="矩形 6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2240" y="2852936"/>
                  <a:ext cx="1219204" cy="36004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" name="肘形连接符 9"/>
            <p:cNvCxnSpPr>
              <a:stCxn id="3" idx="3"/>
            </p:cNvCxnSpPr>
            <p:nvPr/>
          </p:nvCxnSpPr>
          <p:spPr>
            <a:xfrm flipV="1">
              <a:off x="6905376" y="3212976"/>
              <a:ext cx="148434" cy="68407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肘形连接符 11"/>
            <p:cNvCxnSpPr>
              <a:stCxn id="6" idx="1"/>
              <a:endCxn id="7" idx="2"/>
            </p:cNvCxnSpPr>
            <p:nvPr/>
          </p:nvCxnSpPr>
          <p:spPr>
            <a:xfrm rot="10800000">
              <a:off x="7341842" y="3212976"/>
              <a:ext cx="110478" cy="68407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椭圆 12"/>
            <p:cNvSpPr/>
            <p:nvPr/>
          </p:nvSpPr>
          <p:spPr>
            <a:xfrm>
              <a:off x="7596336" y="4375070"/>
              <a:ext cx="864096" cy="36004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先验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7" name="直接箭头连接符 16"/>
            <p:cNvCxnSpPr>
              <a:stCxn id="13" idx="0"/>
              <a:endCxn id="6" idx="2"/>
            </p:cNvCxnSpPr>
            <p:nvPr/>
          </p:nvCxnSpPr>
          <p:spPr>
            <a:xfrm flipV="1">
              <a:off x="8028384" y="4077072"/>
              <a:ext cx="0" cy="2979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肘形连接符 18"/>
            <p:cNvCxnSpPr>
              <a:stCxn id="7" idx="0"/>
              <a:endCxn id="6" idx="3"/>
            </p:cNvCxnSpPr>
            <p:nvPr/>
          </p:nvCxnSpPr>
          <p:spPr>
            <a:xfrm rot="16200000" flipH="1">
              <a:off x="7451087" y="2743691"/>
              <a:ext cx="1044116" cy="1262606"/>
            </a:xfrm>
            <a:prstGeom prst="bentConnector4">
              <a:avLst>
                <a:gd name="adj1" fmla="val -21894"/>
                <a:gd name="adj2" fmla="val 11810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肘形连接符 29"/>
            <p:cNvCxnSpPr>
              <a:stCxn id="7" idx="0"/>
              <a:endCxn id="7" idx="1"/>
            </p:cNvCxnSpPr>
            <p:nvPr/>
          </p:nvCxnSpPr>
          <p:spPr>
            <a:xfrm rot="16200000" flipH="1" flipV="1">
              <a:off x="6947031" y="2638145"/>
              <a:ext cx="180020" cy="609602"/>
            </a:xfrm>
            <a:prstGeom prst="bentConnector4">
              <a:avLst>
                <a:gd name="adj1" fmla="val -126986"/>
                <a:gd name="adj2" fmla="val 1375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矩形 30"/>
                <p:cNvSpPr/>
                <p:nvPr/>
              </p:nvSpPr>
              <p:spPr>
                <a:xfrm>
                  <a:off x="6725667" y="3285315"/>
                  <a:ext cx="379206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oMath>
                    </m:oMathPara>
                  </a14:m>
                  <a:endParaRPr lang="zh-CN" altLang="en-US" b="1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矩形 3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25667" y="3285315"/>
                  <a:ext cx="379206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矩形 31"/>
                <p:cNvSpPr/>
                <p:nvPr/>
              </p:nvSpPr>
              <p:spPr>
                <a:xfrm>
                  <a:off x="7293761" y="3284984"/>
                  <a:ext cx="806631" cy="39183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zh-CN" altLang="en-US" b="1" i="1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sub>
                        </m:sSub>
                        <m:r>
                          <a:rPr lang="en-US" altLang="zh-CN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𝒛</m:t>
                        </m:r>
                        <m:r>
                          <a:rPr lang="en-US" altLang="zh-CN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32" name="矩形 3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93761" y="3284984"/>
                  <a:ext cx="806631" cy="391839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78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矩形 32"/>
                <p:cNvSpPr/>
                <p:nvPr/>
              </p:nvSpPr>
              <p:spPr>
                <a:xfrm>
                  <a:off x="7951444" y="4067780"/>
                  <a:ext cx="36497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zh-CN" altLang="en-US" b="1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矩形 3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1444" y="4067780"/>
                  <a:ext cx="364972" cy="36933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文本框 34"/>
            <p:cNvSpPr txBox="1"/>
            <p:nvPr/>
          </p:nvSpPr>
          <p:spPr>
            <a:xfrm>
              <a:off x="6615792" y="4396556"/>
              <a:ext cx="64807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600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噪声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/>
                <p:cNvSpPr/>
                <p:nvPr/>
              </p:nvSpPr>
              <p:spPr>
                <a:xfrm>
                  <a:off x="6084168" y="2708920"/>
                  <a:ext cx="506292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altLang="zh-CN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zh-CN" altLang="en-US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𝝃</m:t>
                        </m:r>
                      </m:oMath>
                    </m:oMathPara>
                  </a14:m>
                  <a:endParaRPr lang="zh-CN" altLang="en-US" b="1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矩形 4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84168" y="2708920"/>
                  <a:ext cx="506292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475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矩形 48"/>
                <p:cNvSpPr/>
                <p:nvPr/>
              </p:nvSpPr>
              <p:spPr>
                <a:xfrm>
                  <a:off x="8420533" y="2963147"/>
                  <a:ext cx="53412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altLang="zh-CN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zh-CN" altLang="el-GR" b="1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oMath>
                    </m:oMathPara>
                  </a14:m>
                  <a:endParaRPr lang="zh-CN" altLang="en-US" b="1" dirty="0">
                    <a:solidFill>
                      <a:prstClr val="black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矩形 4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20533" y="2963147"/>
                  <a:ext cx="534121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内容占位符 19"/>
              <p:cNvSpPr txBox="1">
                <a:spLocks/>
              </p:cNvSpPr>
              <p:nvPr/>
            </p:nvSpPr>
            <p:spPr bwMode="auto">
              <a:xfrm>
                <a:off x="5508105" y="4660522"/>
                <a:ext cx="3528392" cy="1648798"/>
              </a:xfrm>
              <a:prstGeom prst="rect">
                <a:avLst/>
              </a:prstGeom>
              <a:ln/>
              <a:extLst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3200" baseline="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  <a:cs typeface="+mn-cs"/>
                  </a:defRPr>
                </a:lvl1pPr>
                <a:lvl2pPr marL="669925" indent="-3254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60000"/>
                  <a:buFont typeface="Wingdings" panose="05000000000000000000" pitchFamily="2" charset="2"/>
                  <a:buChar char="q"/>
                  <a:defRPr sz="2800" baseline="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2pPr>
                <a:lvl3pPr marL="1022350" indent="-350838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65000"/>
                  <a:buFont typeface="Wingdings" panose="05000000000000000000" pitchFamily="2" charset="2"/>
                  <a:buChar char="n"/>
                  <a:defRPr sz="2400" baseline="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3pPr>
                <a:lvl4pPr marL="1339850" indent="-315913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q"/>
                  <a:defRPr sz="2000" baseline="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4pPr>
                <a:lvl5pPr marL="1681163" indent="-339725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anose="05000000000000000000" pitchFamily="2" charset="2"/>
                  <a:buChar char="§"/>
                  <a:defRPr sz="2000" baseline="0">
                    <a:solidFill>
                      <a:schemeClr val="tx1"/>
                    </a:solidFill>
                    <a:latin typeface="Arial" panose="020B0604020202020204" pitchFamily="34" charset="0"/>
                    <a:ea typeface="黑体" panose="02010609060101010101" pitchFamily="49" charset="-122"/>
                  </a:defRPr>
                </a:lvl5pPr>
                <a:lvl6pPr marL="2138363" indent="-33972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595563" indent="-33972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052763" indent="-33972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509963" indent="-33972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SzPct val="75000"/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>
                  <a:spcBef>
                    <a:spcPts val="0"/>
                  </a:spcBef>
                  <a:buClr>
                    <a:srgbClr val="F0AD00"/>
                  </a:buClr>
                  <a:buFont typeface="Wingdings" panose="05000000000000000000" pitchFamily="2" charset="2"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zh-CN" altLang="en-US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𝝃</m:t>
                        </m:r>
                      </m:sub>
                    </m:sSub>
                  </m:oMath>
                </a14:m>
                <a:r>
                  <a:rPr lang="zh-CN" altLang="en-US" sz="1800" kern="0" dirty="0" smtClean="0">
                    <a:solidFill>
                      <a:prstClr val="black"/>
                    </a:solidFill>
                  </a:rPr>
                  <a:t> 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zh-CN" altLang="el-GR" sz="1800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sub>
                    </m:sSub>
                  </m:oMath>
                </a14:m>
                <a:r>
                  <a:rPr lang="zh-CN" altLang="en-US" sz="1800" kern="0" dirty="0" smtClean="0">
                    <a:solidFill>
                      <a:prstClr val="black"/>
                    </a:solidFill>
                  </a:rPr>
                  <a:t> 表达能力有限 </a:t>
                </a:r>
                <a:r>
                  <a:rPr lang="en-US" altLang="zh-CN" sz="1800" kern="0" dirty="0" smtClean="0">
                    <a:solidFill>
                      <a:prstClr val="black"/>
                    </a:solidFill>
                  </a:rPr>
                  <a:t>(NN+BP)</a:t>
                </a: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buClr>
                    <a:srgbClr val="F0AD00"/>
                  </a:buClr>
                </a:pPr>
                <a:r>
                  <a:rPr lang="en-US" altLang="zh-CN" sz="1800" kern="0" dirty="0" smtClean="0">
                    <a:solidFill>
                      <a:prstClr val="black"/>
                    </a:solidFill>
                  </a:rPr>
                  <a:t>Mode Collapse</a:t>
                </a: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buClr>
                    <a:srgbClr val="F0AD00"/>
                  </a:buClr>
                </a:pPr>
                <a:r>
                  <a:rPr lang="en-US" altLang="zh-CN" sz="1800" kern="0" dirty="0" smtClean="0">
                    <a:solidFill>
                      <a:prstClr val="black"/>
                    </a:solidFill>
                  </a:rPr>
                  <a:t>Unstable</a:t>
                </a:r>
              </a:p>
              <a:p>
                <a:pPr>
                  <a:lnSpc>
                    <a:spcPct val="150000"/>
                  </a:lnSpc>
                  <a:spcBef>
                    <a:spcPts val="0"/>
                  </a:spcBef>
                  <a:buClr>
                    <a:srgbClr val="F0AD00"/>
                  </a:buClr>
                </a:pPr>
                <a:r>
                  <a:rPr lang="en-US" altLang="zh-CN" sz="1800" kern="0" dirty="0">
                    <a:solidFill>
                      <a:prstClr val="black"/>
                    </a:solidFill>
                  </a:rPr>
                  <a:t>Vanishing </a:t>
                </a:r>
                <a:r>
                  <a:rPr lang="en-US" altLang="zh-CN" sz="1800" kern="0" dirty="0" smtClean="0">
                    <a:solidFill>
                      <a:prstClr val="black"/>
                    </a:solidFill>
                  </a:rPr>
                  <a:t>Gradient</a:t>
                </a:r>
              </a:p>
            </p:txBody>
          </p:sp>
        </mc:Choice>
        <mc:Fallback xmlns="">
          <p:sp>
            <p:nvSpPr>
              <p:cNvPr id="55" name="内容占位符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08105" y="4660522"/>
                <a:ext cx="3528392" cy="164879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  <a:ln/>
              <a:ex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/>
              <p:cNvSpPr txBox="1"/>
              <p:nvPr/>
            </p:nvSpPr>
            <p:spPr>
              <a:xfrm>
                <a:off x="526133" y="2348880"/>
                <a:ext cx="4656480" cy="1289905"/>
              </a:xfrm>
              <a:prstGeom prst="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i="1" kern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</m:t>
                    </m:r>
                  </m:oMath>
                </a14:m>
                <a:r>
                  <a:rPr lang="zh-CN" altLang="en-US" kern="0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和 </a:t>
                </a:r>
                <a14:m>
                  <m:oMath xmlns:m="http://schemas.openxmlformats.org/officeDocument/2006/math">
                    <m:r>
                      <a:rPr lang="en-US" altLang="zh-CN" i="1" kern="0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zh-CN" altLang="en-US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具有无限表达能力，收敛到最优均衡</a:t>
                </a:r>
                <a:endParaRPr lang="en-US" altLang="zh-CN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zh-CN" altLang="en-US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生成器</a:t>
                </a:r>
                <a:r>
                  <a:rPr lang="zh-CN" altLang="en-US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</a:t>
                </a:r>
                <a:r>
                  <a:rPr lang="zh-CN" altLang="en-US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到样本真实分布</a:t>
                </a:r>
                <a:endParaRPr lang="en-US" altLang="zh-CN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ü"/>
                </a:pPr>
                <a:r>
                  <a:rPr lang="zh-CN" altLang="en-US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判别</a:t>
                </a:r>
                <a:r>
                  <a:rPr lang="zh-CN" altLang="en-US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器以</a:t>
                </a:r>
                <a:r>
                  <a:rPr lang="en-US" altLang="zh-CN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1/2</a:t>
                </a:r>
                <a:r>
                  <a:rPr lang="zh-CN" altLang="en-US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概率随机判断</a:t>
                </a:r>
                <a:endParaRPr lang="zh-CN" altLang="en-US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7" name="文本框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33" y="2348880"/>
                <a:ext cx="4656480" cy="1289905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直接箭头连接符 58"/>
          <p:cNvCxnSpPr>
            <a:stCxn id="35" idx="3"/>
            <a:endCxn id="13" idx="2"/>
          </p:cNvCxnSpPr>
          <p:nvPr/>
        </p:nvCxnSpPr>
        <p:spPr>
          <a:xfrm flipV="1">
            <a:off x="7263864" y="4267058"/>
            <a:ext cx="332472" cy="10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/>
              <p:cNvSpPr txBox="1"/>
              <p:nvPr/>
            </p:nvSpPr>
            <p:spPr>
              <a:xfrm>
                <a:off x="526133" y="3882442"/>
                <a:ext cx="4656480" cy="133882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均衡点不存在，对某些 </a:t>
                </a:r>
                <a14:m>
                  <m:oMath xmlns:m="http://schemas.openxmlformats.org/officeDocument/2006/math">
                    <m:r>
                      <a:rPr lang="el-GR" altLang="zh-CN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endParaRPr lang="en-US" altLang="zh-CN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均衡点存在，训练在均衡点附近震荡</a:t>
                </a:r>
                <a:endParaRPr lang="en-US" altLang="zh-CN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Wingdings" panose="05000000000000000000" pitchFamily="2" charset="2"/>
                  <a:buChar char="Ø"/>
                </a:pPr>
                <a:r>
                  <a:rPr lang="zh-CN" altLang="en-US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均衡</a:t>
                </a:r>
                <a:r>
                  <a:rPr lang="zh-CN" altLang="en-US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点非最优，生成分布离样本分布较远</a:t>
                </a:r>
                <a:endParaRPr lang="zh-CN" altLang="en-US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0" name="文本框 5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33" y="3882442"/>
                <a:ext cx="4656480" cy="1338828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/>
              <p:cNvSpPr txBox="1"/>
              <p:nvPr/>
            </p:nvSpPr>
            <p:spPr>
              <a:xfrm>
                <a:off x="526133" y="5394610"/>
                <a:ext cx="4656480" cy="996298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利用少量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zh-CN" altLang="en-US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𝝃</m:t>
                        </m:r>
                      </m:sub>
                    </m:sSub>
                  </m:oMath>
                </a14:m>
                <a:r>
                  <a:rPr lang="zh-CN" altLang="en-US" kern="0" dirty="0">
                    <a:solidFill>
                      <a:prstClr val="black"/>
                    </a:solidFill>
                  </a:rPr>
                  <a:t> 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zh-CN" altLang="el-GR" b="1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sub>
                    </m:sSub>
                  </m:oMath>
                </a14:m>
                <a:r>
                  <a:rPr lang="zh-CN" altLang="en-US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的混合</a:t>
                </a:r>
                <a:r>
                  <a:rPr lang="en-US" altLang="zh-CN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(Mixture)</a:t>
                </a:r>
                <a:r>
                  <a:rPr lang="zh-CN" altLang="en-US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，可收敛到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ϵ</m:t>
                    </m:r>
                  </m:oMath>
                </a14:m>
                <a:r>
                  <a:rPr lang="en-US" altLang="zh-CN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lang="zh-CN" altLang="en-US" dirty="0" smtClean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纳什均衡，但实际性能无保证</a:t>
                </a:r>
                <a:endParaRPr lang="en-US" altLang="zh-CN" dirty="0" smtClean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1" name="文本框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33" y="5394610"/>
                <a:ext cx="4656480" cy="996298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074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人工智能与博弈论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47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7760" y="1916832"/>
            <a:ext cx="4031602" cy="268605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076056" y="4602887"/>
            <a:ext cx="224933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prstClr val="black"/>
                </a:solidFill>
              </a:rPr>
              <a:t>Thomas J. </a:t>
            </a:r>
            <a:r>
              <a:rPr lang="en-US" altLang="zh-CN" b="1" dirty="0" smtClean="0">
                <a:solidFill>
                  <a:prstClr val="black"/>
                </a:solidFill>
              </a:rPr>
              <a:t>Sargent</a:t>
            </a:r>
          </a:p>
          <a:p>
            <a:r>
              <a:rPr lang="en-US" altLang="zh-CN" b="1" dirty="0" smtClean="0">
                <a:solidFill>
                  <a:prstClr val="black"/>
                </a:solidFill>
              </a:rPr>
              <a:t>2011, Nobel Prize</a:t>
            </a:r>
          </a:p>
          <a:p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宏观经济分析</a:t>
            </a:r>
            <a:endParaRPr lang="en-US" altLang="zh-CN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动力系统</a:t>
            </a:r>
            <a:r>
              <a:rPr lang="en-US" altLang="zh-CN" b="1" dirty="0" smtClean="0">
                <a:solidFill>
                  <a:prstClr val="black"/>
                </a:solidFill>
              </a:rPr>
              <a:t>(RL)</a:t>
            </a:r>
            <a:endParaRPr lang="en-US" altLang="zh-CN" b="1" dirty="0">
              <a:solidFill>
                <a:prstClr val="black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64088" y="1439747"/>
            <a:ext cx="2544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prstClr val="black"/>
                </a:solidFill>
              </a:rPr>
              <a:t>2018</a:t>
            </a:r>
            <a:r>
              <a:rPr lang="zh-CN" altLang="en-US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科技创新论坛</a:t>
            </a:r>
          </a:p>
        </p:txBody>
      </p:sp>
      <p:sp>
        <p:nvSpPr>
          <p:cNvPr id="8" name="矩形 7"/>
          <p:cNvSpPr/>
          <p:nvPr/>
        </p:nvSpPr>
        <p:spPr>
          <a:xfrm>
            <a:off x="0" y="1128801"/>
            <a:ext cx="4572000" cy="532453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人工智能其实就是统计学，只不过用了一个很华丽的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辞藻。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当我说人工智能只是统计学的一个拓展时，我的意思是，虽然统计学是一个很棒的领域，但它并不是什么新的领域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是由机器和人分饰两角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的。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sz="2000" dirty="0" smtClean="0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在一些事情上可以做得比人更好，但是有一些事情是人甚至是狗可以做得更好。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sz="2000" dirty="0" smtClean="0">
              <a:solidFill>
                <a:prstClr val="black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zh-CN" sz="2000" dirty="0" err="1" smtClean="0">
                <a:solidFill>
                  <a:prstClr val="black"/>
                </a:solidFill>
              </a:rPr>
              <a:t>AlphaGo</a:t>
            </a:r>
            <a:r>
              <a:rPr lang="en-US" altLang="zh-CN" sz="2000" dirty="0" smtClean="0">
                <a:solidFill>
                  <a:prstClr val="black"/>
                </a:solidFill>
              </a:rPr>
              <a:t> 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的算法看上去是第一次出现，但其实有很多非常聪明的数学，并且是由人设置教学内容。</a:t>
            </a:r>
          </a:p>
        </p:txBody>
      </p:sp>
    </p:spTree>
    <p:extLst>
      <p:ext uri="{BB962C8B-B14F-4D97-AF65-F5344CB8AC3E}">
        <p14:creationId xmlns:p14="http://schemas.microsoft.com/office/powerpoint/2010/main" val="102795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博弈论有不有用？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48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1128801"/>
            <a:ext cx="889248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如果各方想使用均衡策略，均衡点怎么达到？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参与人能不能算出均衡？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贝叶斯公式所有人都知道吗？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动态博弈分析的困难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偏好改变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zh-CN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</a:t>
            </a:r>
            <a:r>
              <a:rPr lang="zh-CN" altLang="en-US" sz="20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不是唯一方法</a:t>
            </a:r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 smtClean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https://xb.szu.edu.cn/article/2016/1000-260X-33-2-59/img_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681" y="4301164"/>
            <a:ext cx="6164158" cy="1286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2987824" y="5819879"/>
            <a:ext cx="25314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Times New Roman" panose="02020603050405020304" pitchFamily="18" charset="0"/>
              </a:rPr>
              <a:t>R. </a:t>
            </a:r>
            <a:r>
              <a:rPr lang="en-US" altLang="zh-CN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Rosenthal</a:t>
            </a:r>
            <a:r>
              <a:rPr lang="zh-CN" altLang="en-US" dirty="0" smtClean="0">
                <a:solidFill>
                  <a:srgbClr val="000000"/>
                </a:solidFill>
                <a:latin typeface="Times New Roman" panose="02020603050405020304" pitchFamily="18" charset="0"/>
              </a:rPr>
              <a:t>，蜈蚣博弈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11572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选择与效用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4</a:t>
            </a:fld>
            <a:endParaRPr lang="en-US" altLang="zh-CN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883920"/>
                <a:ext cx="9001000" cy="5497408"/>
              </a:xfrm>
            </p:spPr>
            <p:txBody>
              <a:bodyPr/>
              <a:lstStyle/>
              <a:p>
                <a:r>
                  <a:rPr lang="zh-CN" altLang="en-US" dirty="0" smtClean="0"/>
                  <a:t>效用函数</a:t>
                </a:r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效用函数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zh-CN" altLang="en-US" dirty="0" smtClean="0"/>
                  <a:t> 表示偏好关系 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≽</m:t>
                    </m:r>
                  </m:oMath>
                </a14:m>
                <a:endParaRPr lang="en-US" altLang="zh-CN" dirty="0" smtClean="0"/>
              </a:p>
              <a:p>
                <a:pPr marL="344487" lvl="1" indent="0" algn="ctr">
                  <a:buNone/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∀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 smtClean="0"/>
                  <a:t>，若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≽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/>
              </a:p>
              <a:p>
                <a:pPr lvl="1"/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序数</a:t>
                </a:r>
                <a:r>
                  <a:rPr lang="zh-CN" altLang="en-US" dirty="0"/>
                  <a:t>效用，</a:t>
                </a:r>
                <a:r>
                  <a:rPr lang="en-US" altLang="zh-CN" dirty="0"/>
                  <a:t>Ordinal</a:t>
                </a:r>
                <a:r>
                  <a:rPr lang="zh-CN" altLang="en-US" dirty="0"/>
                  <a:t>，效用值大小关系</a:t>
                </a:r>
                <a:endParaRPr lang="en-US" altLang="zh-CN" dirty="0"/>
              </a:p>
              <a:p>
                <a:pPr lvl="2"/>
                <a:r>
                  <a:rPr lang="zh-CN" altLang="en-US" dirty="0"/>
                  <a:t>基数效用，</a:t>
                </a:r>
                <a:r>
                  <a:rPr lang="en-US" altLang="zh-CN" dirty="0"/>
                  <a:t>Cardinal</a:t>
                </a:r>
                <a:r>
                  <a:rPr lang="zh-CN" altLang="en-US" dirty="0"/>
                  <a:t>，效用值有意义</a:t>
                </a:r>
                <a:endParaRPr lang="en-US" altLang="zh-CN" dirty="0"/>
              </a:p>
              <a:p>
                <a:pPr lvl="1"/>
                <a:endParaRPr lang="en-US" altLang="zh-CN" dirty="0" smtClean="0"/>
              </a:p>
              <a:p>
                <a:pPr lvl="1"/>
                <a:r>
                  <a:rPr lang="zh-CN" altLang="en-US" dirty="0" smtClean="0"/>
                  <a:t>表示</a:t>
                </a:r>
                <a:r>
                  <a:rPr lang="zh-CN" altLang="en-US" dirty="0"/>
                  <a:t>同一个偏好关系的效用函数并不</a:t>
                </a:r>
                <a:r>
                  <a:rPr lang="zh-CN" altLang="en-US" dirty="0" smtClean="0"/>
                  <a:t>唯一</a:t>
                </a:r>
                <a:endParaRPr lang="en-US" altLang="zh-CN" dirty="0" smtClean="0"/>
              </a:p>
              <a:p>
                <a:pPr lvl="2"/>
                <a:r>
                  <a:rPr lang="zh-CN" altLang="en-US" dirty="0"/>
                  <a:t>若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是一个</a:t>
                </a:r>
                <a:r>
                  <a:rPr lang="zh-CN" altLang="en-US" dirty="0" smtClean="0"/>
                  <a:t>效用函数</a:t>
                </a:r>
                <a:r>
                  <a:rPr lang="zh-CN" altLang="en-US" dirty="0"/>
                  <a:t>，</a:t>
                </a:r>
                <a:r>
                  <a:rPr lang="zh-CN" altLang="en-US" dirty="0" smtClean="0"/>
                  <a:t>函数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r>
                  <a:rPr lang="zh-CN" altLang="en-US" dirty="0"/>
                  <a:t>为严格单调</a:t>
                </a:r>
                <a:r>
                  <a:rPr lang="zh-CN" altLang="en-US" dirty="0" smtClean="0"/>
                  <a:t>增函数，则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dirty="0" smtClean="0"/>
                  <a:t> 为效用函数</a:t>
                </a:r>
                <a:endParaRPr lang="en-US" altLang="zh-CN" dirty="0"/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∘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zh-CN" altLang="en-US" dirty="0"/>
                  <a:t>跟效用函数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表示同一个偏好关系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883920"/>
                <a:ext cx="9001000" cy="5497408"/>
              </a:xfrm>
              <a:blipFill rotWithShape="0">
                <a:blip r:embed="rId2"/>
                <a:stretch>
                  <a:fillRect l="-609" t="-1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970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博弈论有不有用？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现实博弈问题中，各方采用均衡策略吗？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49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79031" y="4240560"/>
            <a:ext cx="7752077" cy="369332"/>
          </a:xfrm>
          <a:prstGeom prst="rect">
            <a:avLst/>
          </a:prstGeom>
          <a:noFill/>
          <a:ln w="19050"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b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1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graphicFrame>
        <p:nvGraphicFramePr>
          <p:cNvPr id="21" name="表格 20">
            <a:extLst>
              <a:ext uri="{FF2B5EF4-FFF2-40B4-BE49-F238E27FC236}">
                <a16:creationId xmlns="" xmlns:a16="http://schemas.microsoft.com/office/drawing/2014/main" id="{10B899FE-F488-445D-9D98-6D587DFECD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7340189"/>
              </p:ext>
            </p:extLst>
          </p:nvPr>
        </p:nvGraphicFramePr>
        <p:xfrm>
          <a:off x="827584" y="2060848"/>
          <a:ext cx="7404212" cy="1914051"/>
        </p:xfrm>
        <a:graphic>
          <a:graphicData uri="http://schemas.openxmlformats.org/drawingml/2006/table">
            <a:tbl>
              <a:tblPr firstRow="1" firstCol="1"/>
              <a:tblGrid>
                <a:gridCol w="234941">
                  <a:extLst>
                    <a:ext uri="{9D8B030D-6E8A-4147-A177-3AD203B41FA5}">
                      <a16:colId xmlns="" xmlns:a16="http://schemas.microsoft.com/office/drawing/2014/main" val="138771806"/>
                    </a:ext>
                  </a:extLst>
                </a:gridCol>
                <a:gridCol w="1610043">
                  <a:extLst>
                    <a:ext uri="{9D8B030D-6E8A-4147-A177-3AD203B41FA5}">
                      <a16:colId xmlns="" xmlns:a16="http://schemas.microsoft.com/office/drawing/2014/main" val="933658468"/>
                    </a:ext>
                  </a:extLst>
                </a:gridCol>
                <a:gridCol w="710892">
                  <a:extLst>
                    <a:ext uri="{9D8B030D-6E8A-4147-A177-3AD203B41FA5}">
                      <a16:colId xmlns="" xmlns:a16="http://schemas.microsoft.com/office/drawing/2014/main" val="2171535929"/>
                    </a:ext>
                  </a:extLst>
                </a:gridCol>
                <a:gridCol w="1028895">
                  <a:extLst>
                    <a:ext uri="{9D8B030D-6E8A-4147-A177-3AD203B41FA5}">
                      <a16:colId xmlns="" xmlns:a16="http://schemas.microsoft.com/office/drawing/2014/main" val="2534253363"/>
                    </a:ext>
                  </a:extLst>
                </a:gridCol>
                <a:gridCol w="1335186">
                  <a:extLst>
                    <a:ext uri="{9D8B030D-6E8A-4147-A177-3AD203B41FA5}">
                      <a16:colId xmlns="" xmlns:a16="http://schemas.microsoft.com/office/drawing/2014/main" val="2176858804"/>
                    </a:ext>
                  </a:extLst>
                </a:gridCol>
                <a:gridCol w="1195566">
                  <a:extLst>
                    <a:ext uri="{9D8B030D-6E8A-4147-A177-3AD203B41FA5}">
                      <a16:colId xmlns="" xmlns:a16="http://schemas.microsoft.com/office/drawing/2014/main" val="1926805708"/>
                    </a:ext>
                  </a:extLst>
                </a:gridCol>
                <a:gridCol w="1288689">
                  <a:extLst>
                    <a:ext uri="{9D8B030D-6E8A-4147-A177-3AD203B41FA5}">
                      <a16:colId xmlns="" xmlns:a16="http://schemas.microsoft.com/office/drawing/2014/main" val="3812841364"/>
                    </a:ext>
                  </a:extLst>
                </a:gridCol>
              </a:tblGrid>
              <a:tr h="295719">
                <a:tc rowSpan="2" gridSpan="2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sz="1400" b="1" u="none" strike="noStrike" dirty="0">
                          <a:effectLst/>
                        </a:rPr>
                        <a:t>GDP/</a:t>
                      </a:r>
                      <a:r>
                        <a:rPr lang="zh-CN" altLang="en-US" sz="1400" b="1" u="none" strike="noStrike" dirty="0">
                          <a:effectLst/>
                        </a:rPr>
                        <a:t>进出口</a:t>
                      </a:r>
                      <a:r>
                        <a:rPr lang="en-US" altLang="zh-CN" sz="1400" b="1" u="none" strike="noStrike" dirty="0">
                          <a:effectLst/>
                        </a:rPr>
                        <a:t>/</a:t>
                      </a:r>
                      <a:r>
                        <a:rPr lang="zh-CN" altLang="en-US" sz="1400" b="1" u="none" strike="noStrike" dirty="0">
                          <a:effectLst/>
                        </a:rPr>
                        <a:t>福利</a:t>
                      </a:r>
                      <a:endParaRPr lang="en-US" sz="14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DD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u="none" strike="noStrike" dirty="0">
                          <a:effectLst/>
                        </a:rPr>
                        <a:t>美国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D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effectLst/>
                        </a:rPr>
                        <a:t>　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effectLst/>
                        </a:rPr>
                        <a:t>　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effectLst/>
                        </a:rPr>
                        <a:t>　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448370200"/>
                  </a:ext>
                </a:extLst>
              </a:tr>
              <a:tr h="194639">
                <a:tc gridSpan="2" vMerge="1"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 vMerge="1">
                  <a:txBody>
                    <a:bodyPr/>
                    <a:lstStyle/>
                    <a:p>
                      <a:pPr algn="ctr" fontAlgn="ctr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</a:rPr>
                        <a:t>0</a:t>
                      </a:r>
                      <a:r>
                        <a:rPr lang="zh-CN" altLang="en-US" sz="1100" b="1" u="none" strike="noStrike" dirty="0">
                          <a:effectLst/>
                        </a:rPr>
                        <a:t>关税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381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DD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维持现状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DD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500</a:t>
                      </a:r>
                      <a:r>
                        <a:rPr lang="zh-CN" altLang="en-US" sz="11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亿，</a:t>
                      </a:r>
                      <a:r>
                        <a:rPr lang="en-US" altLang="zh-CN" sz="11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25%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DD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</a:rPr>
                        <a:t>+ 2000</a:t>
                      </a:r>
                      <a:r>
                        <a:rPr lang="zh-CN" altLang="en-US" sz="1100" b="1" u="none" strike="noStrike" dirty="0">
                          <a:effectLst/>
                        </a:rPr>
                        <a:t>亿，</a:t>
                      </a:r>
                      <a:r>
                        <a:rPr lang="en-US" altLang="zh-CN" sz="1100" b="1" u="none" strike="noStrike" dirty="0">
                          <a:effectLst/>
                        </a:rPr>
                        <a:t>10%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DD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</a:rPr>
                        <a:t>+ 2000</a:t>
                      </a:r>
                      <a:r>
                        <a:rPr lang="zh-CN" altLang="en-US" sz="1100" b="1" u="none" strike="noStrike" dirty="0">
                          <a:effectLst/>
                        </a:rPr>
                        <a:t>亿，</a:t>
                      </a:r>
                      <a:r>
                        <a:rPr lang="en-US" altLang="zh-CN" sz="1100" b="1" u="none" strike="noStrike" dirty="0">
                          <a:effectLst/>
                        </a:rPr>
                        <a:t>25%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DD1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1615709"/>
                  </a:ext>
                </a:extLst>
              </a:tr>
              <a:tr h="194639">
                <a:tc rowSpan="5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中国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DD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</a:rPr>
                        <a:t>0</a:t>
                      </a:r>
                      <a:r>
                        <a:rPr lang="zh-CN" altLang="en-US" sz="1100" b="1" u="none" strike="noStrike" dirty="0">
                          <a:effectLst/>
                        </a:rPr>
                        <a:t>关税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DD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algn="ctr" fontAlgn="b"/>
                      <a:r>
                        <a:rPr lang="zh-CN" alt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？，？</a:t>
                      </a:r>
                      <a:endParaRPr lang="en-US" altLang="zh-CN" sz="11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FFCC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algn="ctr" fontAlgn="b"/>
                      <a:r>
                        <a:rPr lang="zh-CN" alt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？，？</a:t>
                      </a:r>
                      <a:endParaRPr lang="en-US" altLang="zh-CN" sz="11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DD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algn="ctr" fontAlgn="b"/>
                      <a:r>
                        <a:rPr lang="zh-CN" alt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？，？</a:t>
                      </a:r>
                      <a:endParaRPr lang="en-US" altLang="zh-CN" sz="11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A2AE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algn="ctr" fontAlgn="b"/>
                      <a:r>
                        <a:rPr lang="zh-CN" alt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？，？</a:t>
                      </a:r>
                      <a:endParaRPr lang="en-US" altLang="zh-CN" sz="11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2852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algn="ctr" fontAlgn="b"/>
                      <a:r>
                        <a:rPr lang="zh-CN" alt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？，？</a:t>
                      </a:r>
                      <a:endParaRPr lang="en-US" altLang="zh-CN" sz="11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85879469"/>
                  </a:ext>
                </a:extLst>
              </a:tr>
              <a:tr h="194639">
                <a:tc vMerge="1"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维持现状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DD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u="none" strike="noStrike" dirty="0">
                          <a:effectLst/>
                        </a:rPr>
                        <a:t> </a:t>
                      </a:r>
                      <a:r>
                        <a:rPr lang="zh-CN" alt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？，？</a:t>
                      </a:r>
                      <a:endParaRPr lang="en-US" altLang="zh-CN" sz="11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DD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u="none" strike="noStrike" dirty="0">
                          <a:effectLst/>
                        </a:rPr>
                        <a:t> </a:t>
                      </a:r>
                      <a:r>
                        <a:rPr lang="zh-CN" alt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？，？</a:t>
                      </a:r>
                      <a:endParaRPr lang="en-US" altLang="zh-CN" sz="11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DD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u="none" strike="noStrike" dirty="0">
                          <a:effectLst/>
                        </a:rPr>
                        <a:t> </a:t>
                      </a:r>
                      <a:r>
                        <a:rPr lang="zh-CN" alt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？，？</a:t>
                      </a:r>
                      <a:endParaRPr lang="en-US" altLang="zh-CN" sz="11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A2AE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algn="ctr" fontAlgn="b"/>
                      <a:r>
                        <a:rPr lang="zh-CN" alt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？，？</a:t>
                      </a:r>
                      <a:endParaRPr lang="en-US" altLang="zh-CN" sz="11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2852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u="none" strike="noStrike" dirty="0">
                          <a:effectLst/>
                        </a:rPr>
                        <a:t> </a:t>
                      </a:r>
                      <a:r>
                        <a:rPr lang="zh-CN" alt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？，？</a:t>
                      </a:r>
                      <a:endParaRPr lang="en-US" altLang="zh-CN" sz="11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34878080"/>
                  </a:ext>
                </a:extLst>
              </a:tr>
              <a:tr h="194639">
                <a:tc vMerge="1"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500</a:t>
                      </a:r>
                      <a:r>
                        <a:rPr lang="zh-CN" altLang="en-US" sz="11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亿</a:t>
                      </a:r>
                      <a:endParaRPr lang="en-US" altLang="zh-CN" sz="1100" b="1" i="0" u="none" strike="noStrik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25%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DD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algn="ctr" fontAlgn="b"/>
                      <a:r>
                        <a:rPr lang="zh-CN" alt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？，？</a:t>
                      </a:r>
                      <a:endParaRPr lang="en-US" altLang="zh-CN" sz="11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A2AE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algn="ctr" fontAlgn="b"/>
                      <a:r>
                        <a:rPr lang="zh-CN" alt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？，？</a:t>
                      </a:r>
                      <a:endParaRPr lang="en-US" altLang="zh-CN" sz="11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A2AE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zh-CN" altLang="en-US" sz="1100" b="1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？，？</a:t>
                      </a:r>
                      <a:endParaRPr lang="en-US" altLang="zh-CN" sz="11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5AA2AE">
                        <a:lumMod val="40000"/>
                        <a:lumOff val="6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u="none" strike="noStrike" dirty="0">
                          <a:effectLst/>
                        </a:rPr>
                        <a:t> </a:t>
                      </a:r>
                      <a:r>
                        <a:rPr lang="zh-CN" alt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？，？</a:t>
                      </a:r>
                      <a:endParaRPr lang="en-US" altLang="zh-CN" sz="11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2852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algn="ctr" fontAlgn="b"/>
                      <a:r>
                        <a:rPr lang="zh-CN" alt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？，？</a:t>
                      </a:r>
                      <a:endParaRPr lang="en-US" altLang="zh-CN" sz="11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84777484"/>
                  </a:ext>
                </a:extLst>
              </a:tr>
              <a:tr h="194639">
                <a:tc vMerge="1"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+ 600</a:t>
                      </a:r>
                      <a:r>
                        <a:rPr lang="zh-CN" altLang="en-US" sz="11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亿</a:t>
                      </a:r>
                      <a:endParaRPr lang="en-US" altLang="zh-CN" sz="1100" b="1" i="0" u="none" strike="noStrik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(25%</a:t>
                      </a:r>
                      <a:r>
                        <a:rPr lang="zh-CN" altLang="en-US" sz="11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、</a:t>
                      </a:r>
                      <a:r>
                        <a:rPr lang="en-US" altLang="zh-CN" sz="11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20%</a:t>
                      </a:r>
                      <a:r>
                        <a:rPr lang="zh-CN" altLang="en-US" sz="11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、</a:t>
                      </a:r>
                      <a:r>
                        <a:rPr lang="en-US" altLang="zh-CN" sz="11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10%</a:t>
                      </a:r>
                      <a:r>
                        <a:rPr lang="zh-CN" altLang="en-US" sz="11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、</a:t>
                      </a:r>
                      <a:r>
                        <a:rPr lang="en-US" altLang="zh-CN" sz="11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5%)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DD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u="none" strike="noStrike" dirty="0">
                          <a:effectLst/>
                        </a:rPr>
                        <a:t> </a:t>
                      </a:r>
                      <a:r>
                        <a:rPr lang="zh-CN" alt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？，？</a:t>
                      </a:r>
                      <a:endParaRPr lang="en-US" altLang="zh-CN" sz="11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2852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u="none" strike="noStrike" dirty="0">
                          <a:effectLst/>
                        </a:rPr>
                        <a:t> </a:t>
                      </a:r>
                      <a:r>
                        <a:rPr lang="zh-CN" alt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？，？</a:t>
                      </a:r>
                      <a:endParaRPr lang="en-US" altLang="zh-CN" sz="11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2852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u="none" strike="noStrike" dirty="0">
                          <a:effectLst/>
                        </a:rPr>
                        <a:t> </a:t>
                      </a:r>
                      <a:r>
                        <a:rPr lang="zh-CN" alt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？，？</a:t>
                      </a:r>
                      <a:endParaRPr lang="en-US" altLang="zh-CN" sz="11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2852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zh-CN" altLang="en-US" sz="1200" b="1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？，？</a:t>
                      </a:r>
                      <a:endParaRPr lang="en-US" altLang="zh-CN" sz="12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42852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u="none" strike="noStrike" dirty="0">
                          <a:effectLst/>
                        </a:rPr>
                        <a:t> </a:t>
                      </a:r>
                      <a:r>
                        <a:rPr lang="zh-CN" alt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？，？</a:t>
                      </a:r>
                      <a:endParaRPr lang="en-US" altLang="zh-CN" sz="11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40186468"/>
                  </a:ext>
                </a:extLst>
              </a:tr>
              <a:tr h="194639">
                <a:tc vMerge="1"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+ 750</a:t>
                      </a:r>
                      <a:r>
                        <a:rPr lang="zh-CN" altLang="en-US" sz="11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亿</a:t>
                      </a:r>
                      <a:endParaRPr lang="en-US" altLang="zh-CN" sz="1100" b="1" i="0" u="none" strike="noStrik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(5%</a:t>
                      </a:r>
                      <a:r>
                        <a:rPr lang="zh-CN" altLang="en-US" sz="11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、</a:t>
                      </a:r>
                      <a:r>
                        <a:rPr lang="en-US" altLang="zh-CN" sz="11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10%)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DD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algn="ctr" fontAlgn="b"/>
                      <a:r>
                        <a:rPr lang="zh-CN" alt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？，？</a:t>
                      </a:r>
                      <a:endParaRPr lang="en-US" altLang="zh-CN" sz="11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algn="ctr" fontAlgn="b"/>
                      <a:r>
                        <a:rPr lang="zh-CN" alt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？，？</a:t>
                      </a:r>
                      <a:endParaRPr lang="en-US" altLang="zh-CN" sz="11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algn="ctr" fontAlgn="b"/>
                      <a:r>
                        <a:rPr lang="zh-CN" alt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？，？</a:t>
                      </a:r>
                      <a:endParaRPr lang="en-US" altLang="zh-CN" sz="11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algn="ctr" fontAlgn="b"/>
                      <a:r>
                        <a:rPr lang="zh-CN" altLang="en-US" sz="1100" u="none" strike="noStrike" dirty="0">
                          <a:solidFill>
                            <a:schemeClr val="tx1"/>
                          </a:solidFill>
                          <a:effectLst/>
                        </a:rPr>
                        <a:t>？，？</a:t>
                      </a:r>
                      <a:endParaRPr lang="en-US" altLang="zh-CN" sz="1100" b="0" i="0" u="none" strike="noStrike" dirty="0">
                        <a:solidFill>
                          <a:schemeClr val="tx1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marL="0" algn="ctr" defTabSz="914400" rtl="0" eaLnBrk="1" fontAlgn="b" latinLnBrk="0" hangingPunct="1"/>
                      <a:r>
                        <a:rPr lang="zh-CN" altLang="en-US" sz="1100" b="1" u="none" strike="noStrike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？，？</a:t>
                      </a:r>
                      <a:endParaRPr lang="en-US" altLang="zh-CN" sz="1100" b="1" u="none" strike="noStrike" kern="1200" dirty="0">
                        <a:solidFill>
                          <a:srgbClr val="FF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CECFF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07518254"/>
                  </a:ext>
                </a:extLst>
              </a:tr>
            </a:tbl>
          </a:graphicData>
        </a:graphic>
      </p:graphicFrame>
      <p:sp>
        <p:nvSpPr>
          <p:cNvPr id="22" name="矩形 21"/>
          <p:cNvSpPr/>
          <p:nvPr/>
        </p:nvSpPr>
        <p:spPr>
          <a:xfrm>
            <a:off x="3644124" y="1643881"/>
            <a:ext cx="1620957" cy="4181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ACCBF9">
                    <a:lumMod val="50000"/>
                  </a:srgbClr>
                </a:solidFill>
                <a:latin typeface="微软雅黑"/>
                <a:ea typeface="微软雅黑"/>
              </a:rPr>
              <a:t>中美关税战场景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4671028" y="2973908"/>
            <a:ext cx="728283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 eaLnBrk="1" fontAlgn="b" hangingPunct="1">
              <a:spcBef>
                <a:spcPts val="0"/>
              </a:spcBef>
              <a:spcAft>
                <a:spcPts val="0"/>
              </a:spcAft>
            </a:pPr>
            <a:endParaRPr lang="en-US" altLang="zh-CN" sz="1200" b="1" dirty="0">
              <a:solidFill>
                <a:srgbClr val="FF0000"/>
              </a:solidFill>
              <a:latin typeface="Arial"/>
              <a:ea typeface="微软雅黑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932037" y="3312425"/>
            <a:ext cx="728283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 eaLnBrk="1" fontAlgn="b" hangingPunct="1">
              <a:spcBef>
                <a:spcPts val="0"/>
              </a:spcBef>
              <a:spcAft>
                <a:spcPts val="0"/>
              </a:spcAft>
            </a:pPr>
            <a:endParaRPr lang="en-US" altLang="zh-CN" sz="1200" b="1" dirty="0">
              <a:solidFill>
                <a:srgbClr val="FF0000"/>
              </a:solidFill>
              <a:latin typeface="Arial"/>
              <a:ea typeface="微软雅黑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7186303" y="3660405"/>
            <a:ext cx="728283" cy="2769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 eaLnBrk="1" fontAlgn="b" hangingPunct="1">
              <a:spcBef>
                <a:spcPts val="0"/>
              </a:spcBef>
              <a:spcAft>
                <a:spcPts val="0"/>
              </a:spcAft>
            </a:pPr>
            <a:endParaRPr lang="en-US" altLang="zh-CN" sz="1200" b="1" dirty="0">
              <a:solidFill>
                <a:srgbClr val="FF0000"/>
              </a:solidFill>
              <a:latin typeface="Arial"/>
              <a:ea typeface="微软雅黑"/>
            </a:endParaRPr>
          </a:p>
        </p:txBody>
      </p:sp>
      <p:sp>
        <p:nvSpPr>
          <p:cNvPr id="26" name="右箭头 25"/>
          <p:cNvSpPr/>
          <p:nvPr/>
        </p:nvSpPr>
        <p:spPr>
          <a:xfrm flipH="1">
            <a:off x="8369361" y="3054828"/>
            <a:ext cx="121380" cy="81855"/>
          </a:xfrm>
          <a:prstGeom prst="rightArrow">
            <a:avLst/>
          </a:prstGeom>
          <a:solidFill>
            <a:srgbClr val="629DD1"/>
          </a:solidFill>
          <a:ln w="25400" cap="flat" cmpd="sng" algn="ctr">
            <a:solidFill>
              <a:srgbClr val="629DD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27" name="右箭头 26"/>
          <p:cNvSpPr/>
          <p:nvPr/>
        </p:nvSpPr>
        <p:spPr>
          <a:xfrm flipH="1">
            <a:off x="8369361" y="3362568"/>
            <a:ext cx="121380" cy="81855"/>
          </a:xfrm>
          <a:prstGeom prst="rightArrow">
            <a:avLst/>
          </a:prstGeom>
          <a:solidFill>
            <a:srgbClr val="629DD1"/>
          </a:solidFill>
          <a:ln w="25400" cap="flat" cmpd="sng" algn="ctr">
            <a:solidFill>
              <a:srgbClr val="629DD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28" name="右箭头 27"/>
          <p:cNvSpPr/>
          <p:nvPr/>
        </p:nvSpPr>
        <p:spPr>
          <a:xfrm flipH="1">
            <a:off x="8369361" y="3702299"/>
            <a:ext cx="121380" cy="81855"/>
          </a:xfrm>
          <a:prstGeom prst="rightArrow">
            <a:avLst/>
          </a:prstGeom>
          <a:solidFill>
            <a:srgbClr val="629DD1"/>
          </a:solidFill>
          <a:ln w="25400" cap="flat" cmpd="sng" algn="ctr">
            <a:solidFill>
              <a:srgbClr val="629DD1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798714" y="4172504"/>
            <a:ext cx="3793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ACCBF9">
                    <a:lumMod val="50000"/>
                  </a:srgbClr>
                </a:solidFill>
                <a:latin typeface="微软雅黑"/>
                <a:ea typeface="微软雅黑"/>
              </a:rPr>
              <a:t>问题</a:t>
            </a:r>
            <a:r>
              <a:rPr lang="en-US" altLang="zh-CN" sz="1600" dirty="0">
                <a:solidFill>
                  <a:srgbClr val="ACCBF9">
                    <a:lumMod val="50000"/>
                  </a:srgbClr>
                </a:solidFill>
                <a:latin typeface="微软雅黑"/>
                <a:ea typeface="微软雅黑"/>
              </a:rPr>
              <a:t>1</a:t>
            </a:r>
            <a:r>
              <a:rPr lang="zh-CN" altLang="en-US" sz="1600" dirty="0">
                <a:solidFill>
                  <a:srgbClr val="ACCBF9">
                    <a:lumMod val="50000"/>
                  </a:srgbClr>
                </a:solidFill>
                <a:latin typeface="微软雅黑"/>
                <a:ea typeface="微软雅黑"/>
              </a:rPr>
              <a:t>：</a:t>
            </a:r>
            <a:r>
              <a:rPr lang="zh-CN" altLang="en-US" sz="1600" dirty="0">
                <a:solidFill>
                  <a:srgbClr val="FF0000"/>
                </a:solidFill>
                <a:latin typeface="微软雅黑"/>
                <a:ea typeface="微软雅黑"/>
              </a:rPr>
              <a:t>中国“硬碰硬”的经济合理性？</a:t>
            </a:r>
          </a:p>
        </p:txBody>
      </p:sp>
      <p:sp>
        <p:nvSpPr>
          <p:cNvPr id="30" name="矩形 29"/>
          <p:cNvSpPr/>
          <p:nvPr/>
        </p:nvSpPr>
        <p:spPr>
          <a:xfrm>
            <a:off x="4610336" y="4172504"/>
            <a:ext cx="39982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600" dirty="0">
                <a:solidFill>
                  <a:srgbClr val="ACCBF9">
                    <a:lumMod val="50000"/>
                  </a:srgbClr>
                </a:solidFill>
                <a:latin typeface="微软雅黑"/>
                <a:ea typeface="微软雅黑"/>
              </a:rPr>
              <a:t>问题</a:t>
            </a:r>
            <a:r>
              <a:rPr lang="en-US" altLang="zh-CN" sz="1600" dirty="0">
                <a:solidFill>
                  <a:srgbClr val="ACCBF9">
                    <a:lumMod val="50000"/>
                  </a:srgbClr>
                </a:solidFill>
                <a:latin typeface="微软雅黑"/>
                <a:ea typeface="微软雅黑"/>
              </a:rPr>
              <a:t>2</a:t>
            </a:r>
            <a:r>
              <a:rPr lang="zh-CN" altLang="en-US" sz="1600" dirty="0">
                <a:solidFill>
                  <a:srgbClr val="ACCBF9">
                    <a:lumMod val="50000"/>
                  </a:srgbClr>
                </a:solidFill>
                <a:latin typeface="微软雅黑"/>
                <a:ea typeface="微软雅黑"/>
              </a:rPr>
              <a:t>：</a:t>
            </a:r>
            <a:r>
              <a:rPr lang="zh-CN" altLang="en-US" sz="1600" dirty="0">
                <a:solidFill>
                  <a:srgbClr val="FF0000"/>
                </a:solidFill>
                <a:latin typeface="微软雅黑"/>
                <a:ea typeface="微软雅黑"/>
              </a:rPr>
              <a:t>美国“多轮加增”的经济合理性？</a:t>
            </a:r>
          </a:p>
        </p:txBody>
      </p:sp>
      <p:sp>
        <p:nvSpPr>
          <p:cNvPr id="31" name="矩形 30"/>
          <p:cNvSpPr/>
          <p:nvPr/>
        </p:nvSpPr>
        <p:spPr>
          <a:xfrm>
            <a:off x="2565634" y="5028709"/>
            <a:ext cx="4501553" cy="877163"/>
          </a:xfrm>
          <a:prstGeom prst="rect">
            <a:avLst/>
          </a:prstGeom>
          <a:ln w="19050">
            <a:solidFill>
              <a:sysClr val="windowText" lastClr="000000"/>
            </a:solidFill>
          </a:ln>
        </p:spPr>
        <p:txBody>
          <a:bodyPr wrap="none">
            <a:spAutoFit/>
          </a:bodyPr>
          <a:lstStyle/>
          <a:p>
            <a:pPr marL="0" marR="0" lvl="1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sng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Nash </a:t>
            </a:r>
            <a:r>
              <a:rPr kumimoji="0" lang="zh-CN" altLang="en-US" sz="1800" b="0" i="0" u="sng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微软雅黑"/>
              </a:rPr>
              <a:t>均衡</a:t>
            </a:r>
            <a:endParaRPr kumimoji="0" lang="en-US" altLang="zh-CN" sz="1800" b="0" i="0" u="sng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/>
              <a:ea typeface="微软雅黑"/>
            </a:endParaRPr>
          </a:p>
          <a:p>
            <a:pPr marL="0" marR="0" lvl="1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ACCBF9">
                    <a:lumMod val="50000"/>
                  </a:srgbClr>
                </a:solidFill>
                <a:effectLst/>
                <a:uLnTx/>
                <a:uFillTx/>
                <a:latin typeface="微软雅黑"/>
                <a:ea typeface="微软雅黑"/>
              </a:rPr>
              <a:t>每一轮博弈，中美两国的策略均构成 </a:t>
            </a: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ACCBF9">
                    <a:lumMod val="50000"/>
                  </a:srgbClr>
                </a:solidFill>
                <a:effectLst/>
                <a:uLnTx/>
                <a:uFillTx/>
                <a:latin typeface="微软雅黑"/>
                <a:ea typeface="微软雅黑"/>
              </a:rPr>
              <a:t>Nash </a:t>
            </a: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ACCBF9">
                    <a:lumMod val="50000"/>
                  </a:srgbClr>
                </a:solidFill>
                <a:effectLst/>
                <a:uLnTx/>
                <a:uFillTx/>
                <a:latin typeface="微软雅黑"/>
                <a:ea typeface="微软雅黑"/>
              </a:rPr>
              <a:t>均衡</a:t>
            </a:r>
          </a:p>
        </p:txBody>
      </p:sp>
      <p:cxnSp>
        <p:nvCxnSpPr>
          <p:cNvPr id="32" name="直接箭头连接符 31"/>
          <p:cNvCxnSpPr/>
          <p:nvPr/>
        </p:nvCxnSpPr>
        <p:spPr>
          <a:xfrm flipH="1" flipV="1">
            <a:off x="5077517" y="3251635"/>
            <a:ext cx="303198" cy="1777074"/>
          </a:xfrm>
          <a:prstGeom prst="straightConnector1">
            <a:avLst/>
          </a:prstGeom>
          <a:noFill/>
          <a:ln w="28575" cap="flat" cmpd="sng" algn="ctr">
            <a:solidFill>
              <a:srgbClr val="00B050"/>
            </a:solidFill>
            <a:prstDash val="solid"/>
            <a:tailEnd type="triangle"/>
          </a:ln>
          <a:effectLst/>
        </p:spPr>
      </p:cxnSp>
      <p:cxnSp>
        <p:nvCxnSpPr>
          <p:cNvPr id="33" name="直接箭头连接符 32"/>
          <p:cNvCxnSpPr/>
          <p:nvPr/>
        </p:nvCxnSpPr>
        <p:spPr>
          <a:xfrm flipV="1">
            <a:off x="5400848" y="3589425"/>
            <a:ext cx="535204" cy="1430082"/>
          </a:xfrm>
          <a:prstGeom prst="straightConnector1">
            <a:avLst/>
          </a:prstGeom>
          <a:noFill/>
          <a:ln w="28575" cap="flat" cmpd="sng" algn="ctr">
            <a:solidFill>
              <a:srgbClr val="00B050"/>
            </a:solidFill>
            <a:prstDash val="solid"/>
            <a:tailEnd type="triangle"/>
          </a:ln>
          <a:effectLst/>
        </p:spPr>
      </p:cxnSp>
      <p:cxnSp>
        <p:nvCxnSpPr>
          <p:cNvPr id="34" name="直接箭头连接符 33"/>
          <p:cNvCxnSpPr/>
          <p:nvPr/>
        </p:nvCxnSpPr>
        <p:spPr>
          <a:xfrm flipV="1">
            <a:off x="5399311" y="3937949"/>
            <a:ext cx="1786992" cy="1090760"/>
          </a:xfrm>
          <a:prstGeom prst="straightConnector1">
            <a:avLst/>
          </a:prstGeom>
          <a:noFill/>
          <a:ln w="28575" cap="flat" cmpd="sng" algn="ctr">
            <a:solidFill>
              <a:srgbClr val="00B050"/>
            </a:solidFill>
            <a:prstDash val="soli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47638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2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博弈论有不有用？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现实博弈问题中，各方采用均衡策略吗？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50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165948" y="2989137"/>
            <a:ext cx="2568373" cy="540601"/>
          </a:xfrm>
          <a:prstGeom prst="rect">
            <a:avLst/>
          </a:prstGeom>
          <a:gradFill rotWithShape="1">
            <a:gsLst>
              <a:gs pos="0">
                <a:srgbClr val="297FD5">
                  <a:tint val="50000"/>
                  <a:satMod val="300000"/>
                </a:srgbClr>
              </a:gs>
              <a:gs pos="35000">
                <a:srgbClr val="297FD5">
                  <a:tint val="37000"/>
                  <a:satMod val="300000"/>
                </a:srgbClr>
              </a:gs>
              <a:gs pos="100000">
                <a:srgbClr val="297FD5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297FD5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166148" y="2202428"/>
            <a:ext cx="2568373" cy="774058"/>
          </a:xfrm>
          <a:prstGeom prst="rect">
            <a:avLst/>
          </a:prstGeom>
          <a:gradFill rotWithShape="1">
            <a:gsLst>
              <a:gs pos="0">
                <a:srgbClr val="629DD1">
                  <a:tint val="50000"/>
                  <a:satMod val="300000"/>
                </a:srgbClr>
              </a:gs>
              <a:gs pos="35000">
                <a:srgbClr val="629DD1">
                  <a:tint val="37000"/>
                  <a:satMod val="300000"/>
                </a:srgbClr>
              </a:gs>
              <a:gs pos="100000">
                <a:srgbClr val="629DD1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629DD1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3127848" y="2198767"/>
            <a:ext cx="2606675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prstClr val="black"/>
                </a:solidFill>
                <a:latin typeface="Arial"/>
                <a:ea typeface="微软雅黑"/>
              </a:rPr>
              <a:t>事中</a:t>
            </a:r>
            <a:endParaRPr lang="en-US" altLang="zh-CN" sz="1200" dirty="0">
              <a:solidFill>
                <a:prstClr val="black"/>
              </a:solidFill>
              <a:latin typeface="Arial"/>
              <a:ea typeface="微软雅黑"/>
            </a:endParaRPr>
          </a:p>
          <a:p>
            <a:pPr marL="432000" lvl="1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prstClr val="black"/>
                </a:solidFill>
                <a:latin typeface="Arial"/>
                <a:ea typeface="微软雅黑"/>
              </a:rPr>
              <a:t>给定对手策略，我方最优策略</a:t>
            </a:r>
            <a:endParaRPr lang="en-US" altLang="zh-CN" sz="1200" dirty="0">
              <a:solidFill>
                <a:prstClr val="black"/>
              </a:solidFill>
              <a:latin typeface="Arial"/>
              <a:ea typeface="微软雅黑"/>
            </a:endParaRPr>
          </a:p>
          <a:p>
            <a:pPr marL="432000" lvl="1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prstClr val="black"/>
                </a:solidFill>
                <a:latin typeface="Arial"/>
                <a:ea typeface="微软雅黑"/>
              </a:rPr>
              <a:t>预测各方的策略选择</a:t>
            </a:r>
            <a:endParaRPr lang="en-US" altLang="zh-CN" sz="1200" dirty="0">
              <a:solidFill>
                <a:prstClr val="black"/>
              </a:solidFill>
              <a:latin typeface="Arial"/>
              <a:ea typeface="微软雅黑"/>
            </a:endParaRPr>
          </a:p>
          <a:p>
            <a:pPr marL="171450" indent="-171450" eaLnBrk="1" fontAlgn="auto" hangingPunct="1">
              <a:spcBef>
                <a:spcPts val="0"/>
              </a:spcBef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prstClr val="black"/>
                </a:solidFill>
                <a:latin typeface="Arial"/>
                <a:ea typeface="微软雅黑"/>
              </a:rPr>
              <a:t>事后</a:t>
            </a:r>
            <a:endParaRPr lang="en-US" altLang="zh-CN" sz="1200" dirty="0">
              <a:solidFill>
                <a:prstClr val="black"/>
              </a:solidFill>
              <a:latin typeface="Arial"/>
              <a:ea typeface="微软雅黑"/>
            </a:endParaRPr>
          </a:p>
          <a:p>
            <a:pPr marL="432000" lvl="1" indent="-1714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prstClr val="black"/>
                </a:solidFill>
                <a:latin typeface="Arial"/>
                <a:ea typeface="微软雅黑"/>
              </a:rPr>
              <a:t>策略检讨、评估</a:t>
            </a:r>
          </a:p>
        </p:txBody>
      </p:sp>
      <p:sp>
        <p:nvSpPr>
          <p:cNvPr id="43" name="矩形 42"/>
          <p:cNvSpPr/>
          <p:nvPr/>
        </p:nvSpPr>
        <p:spPr>
          <a:xfrm>
            <a:off x="6230389" y="2985107"/>
            <a:ext cx="2317057" cy="540601"/>
          </a:xfrm>
          <a:prstGeom prst="rect">
            <a:avLst/>
          </a:prstGeom>
          <a:gradFill rotWithShape="1">
            <a:gsLst>
              <a:gs pos="0">
                <a:srgbClr val="297FD5">
                  <a:tint val="50000"/>
                  <a:satMod val="300000"/>
                </a:srgbClr>
              </a:gs>
              <a:gs pos="35000">
                <a:srgbClr val="297FD5">
                  <a:tint val="37000"/>
                  <a:satMod val="300000"/>
                </a:srgbClr>
              </a:gs>
              <a:gs pos="100000">
                <a:srgbClr val="297FD5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297FD5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6230589" y="2198398"/>
            <a:ext cx="2317057" cy="774058"/>
          </a:xfrm>
          <a:prstGeom prst="rect">
            <a:avLst/>
          </a:prstGeom>
          <a:gradFill rotWithShape="1">
            <a:gsLst>
              <a:gs pos="0">
                <a:srgbClr val="629DD1">
                  <a:tint val="50000"/>
                  <a:satMod val="300000"/>
                </a:srgbClr>
              </a:gs>
              <a:gs pos="35000">
                <a:srgbClr val="629DD1">
                  <a:tint val="37000"/>
                  <a:satMod val="300000"/>
                </a:srgbClr>
              </a:gs>
              <a:gs pos="100000">
                <a:srgbClr val="629DD1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629DD1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234779" y="2213787"/>
            <a:ext cx="234910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prstClr val="black"/>
                </a:solidFill>
                <a:latin typeface="Arial"/>
                <a:ea typeface="微软雅黑"/>
              </a:rPr>
              <a:t>第一步：计算得失</a:t>
            </a:r>
            <a:endParaRPr lang="en-US" altLang="zh-CN" sz="1200" dirty="0">
              <a:solidFill>
                <a:prstClr val="black"/>
              </a:solidFill>
              <a:latin typeface="Arial"/>
              <a:ea typeface="微软雅黑"/>
            </a:endParaRPr>
          </a:p>
          <a:p>
            <a:pPr marL="432000" lvl="1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200" dirty="0">
                <a:solidFill>
                  <a:prstClr val="black"/>
                </a:solidFill>
                <a:latin typeface="Arial"/>
                <a:ea typeface="微软雅黑"/>
              </a:rPr>
              <a:t>(5%</a:t>
            </a:r>
            <a:r>
              <a:rPr lang="zh-CN" altLang="en-US" sz="1200" dirty="0">
                <a:solidFill>
                  <a:prstClr val="black"/>
                </a:solidFill>
                <a:latin typeface="Arial"/>
                <a:ea typeface="微软雅黑"/>
              </a:rPr>
              <a:t>关税，</a:t>
            </a:r>
            <a:r>
              <a:rPr lang="en-US" altLang="zh-CN" sz="1200" dirty="0">
                <a:solidFill>
                  <a:prstClr val="black"/>
                </a:solidFill>
                <a:latin typeface="Arial"/>
                <a:ea typeface="微软雅黑"/>
              </a:rPr>
              <a:t>15%</a:t>
            </a:r>
            <a:r>
              <a:rPr lang="zh-CN" altLang="en-US" sz="1200" dirty="0">
                <a:solidFill>
                  <a:prstClr val="black"/>
                </a:solidFill>
                <a:latin typeface="Arial"/>
                <a:ea typeface="微软雅黑"/>
              </a:rPr>
              <a:t>关税</a:t>
            </a:r>
            <a:r>
              <a:rPr lang="en-US" altLang="zh-CN" sz="1200" dirty="0">
                <a:solidFill>
                  <a:prstClr val="black"/>
                </a:solidFill>
                <a:latin typeface="Arial"/>
                <a:ea typeface="微软雅黑"/>
              </a:rPr>
              <a:t>)</a:t>
            </a:r>
          </a:p>
          <a:p>
            <a:pPr marL="432000" lvl="1" indent="-17145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200" dirty="0">
                <a:solidFill>
                  <a:prstClr val="black"/>
                </a:solidFill>
                <a:latin typeface="Arial"/>
                <a:ea typeface="微软雅黑"/>
              </a:rPr>
              <a:t>(5%</a:t>
            </a:r>
            <a:r>
              <a:rPr lang="zh-CN" altLang="en-US" sz="1200" dirty="0">
                <a:solidFill>
                  <a:prstClr val="black"/>
                </a:solidFill>
                <a:latin typeface="Arial"/>
                <a:ea typeface="微软雅黑"/>
              </a:rPr>
              <a:t> 效用，</a:t>
            </a:r>
            <a:r>
              <a:rPr lang="en-US" altLang="zh-CN" sz="1200" dirty="0">
                <a:solidFill>
                  <a:prstClr val="black"/>
                </a:solidFill>
                <a:latin typeface="Arial"/>
                <a:ea typeface="微软雅黑"/>
              </a:rPr>
              <a:t>15% </a:t>
            </a:r>
            <a:r>
              <a:rPr lang="zh-CN" altLang="en-US" sz="1200" dirty="0">
                <a:solidFill>
                  <a:prstClr val="black"/>
                </a:solidFill>
                <a:latin typeface="Arial"/>
                <a:ea typeface="微软雅黑"/>
              </a:rPr>
              <a:t>效用</a:t>
            </a:r>
            <a:r>
              <a:rPr lang="en-US" altLang="zh-CN" sz="1200" dirty="0">
                <a:solidFill>
                  <a:prstClr val="black"/>
                </a:solidFill>
                <a:latin typeface="Arial"/>
                <a:ea typeface="微软雅黑"/>
              </a:rPr>
              <a:t>)</a:t>
            </a:r>
          </a:p>
          <a:p>
            <a:pPr marL="171450" indent="-1714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r>
              <a:rPr lang="zh-CN" altLang="en-US" sz="1200" dirty="0">
                <a:solidFill>
                  <a:prstClr val="black"/>
                </a:solidFill>
                <a:latin typeface="Arial"/>
                <a:ea typeface="微软雅黑"/>
              </a:rPr>
              <a:t>第二步：均衡分析</a:t>
            </a:r>
            <a:endParaRPr lang="en-US" altLang="zh-CN" sz="1200" dirty="0">
              <a:solidFill>
                <a:prstClr val="black"/>
              </a:solidFill>
              <a:latin typeface="Arial"/>
              <a:ea typeface="微软雅黑"/>
            </a:endParaRPr>
          </a:p>
          <a:p>
            <a:pPr marL="432000" lvl="1" indent="-1714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en-US" altLang="zh-CN" sz="1200" dirty="0">
                <a:solidFill>
                  <a:prstClr val="black"/>
                </a:solidFill>
                <a:latin typeface="Arial"/>
                <a:ea typeface="微软雅黑"/>
              </a:rPr>
              <a:t>Nash</a:t>
            </a:r>
            <a:r>
              <a:rPr lang="zh-CN" altLang="en-US" sz="1200" dirty="0">
                <a:solidFill>
                  <a:prstClr val="black"/>
                </a:solidFill>
                <a:latin typeface="Arial"/>
                <a:ea typeface="微软雅黑"/>
              </a:rPr>
              <a:t>均衡</a:t>
            </a:r>
            <a:endParaRPr lang="en-US" altLang="zh-CN" sz="1200" dirty="0">
              <a:solidFill>
                <a:prstClr val="black"/>
              </a:solidFill>
              <a:latin typeface="Arial"/>
              <a:ea typeface="微软雅黑"/>
            </a:endParaRPr>
          </a:p>
          <a:p>
            <a:pPr marL="432000" lvl="1" indent="-171450" eaLnBrk="1" fontAlgn="auto" hangingPunct="1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200" dirty="0">
                <a:solidFill>
                  <a:prstClr val="black"/>
                </a:solidFill>
                <a:latin typeface="Arial"/>
                <a:ea typeface="微软雅黑"/>
              </a:rPr>
              <a:t>其它可能的精炼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82621" y="2264192"/>
            <a:ext cx="447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black"/>
                </a:solidFill>
                <a:latin typeface="Arial"/>
                <a:ea typeface="微软雅黑"/>
              </a:rPr>
              <a:t>战略层</a:t>
            </a:r>
          </a:p>
        </p:txBody>
      </p:sp>
      <p:grpSp>
        <p:nvGrpSpPr>
          <p:cNvPr id="47" name="组合 46"/>
          <p:cNvGrpSpPr/>
          <p:nvPr/>
        </p:nvGrpSpPr>
        <p:grpSpPr>
          <a:xfrm>
            <a:off x="480418" y="2198767"/>
            <a:ext cx="2507397" cy="1496587"/>
            <a:chOff x="936625" y="1201311"/>
            <a:chExt cx="2507397" cy="1496587"/>
          </a:xfrm>
        </p:grpSpPr>
        <p:sp>
          <p:nvSpPr>
            <p:cNvPr id="48" name="矩形 47"/>
            <p:cNvSpPr/>
            <p:nvPr/>
          </p:nvSpPr>
          <p:spPr>
            <a:xfrm>
              <a:off x="1012825" y="1866901"/>
              <a:ext cx="2253848" cy="646331"/>
            </a:xfrm>
            <a:prstGeom prst="rect">
              <a:avLst/>
            </a:prstGeom>
            <a:noFill/>
            <a:ln w="9525" cap="flat" cmpd="sng" algn="ctr">
              <a:solidFill>
                <a:sysClr val="window" lastClr="FFFFFF">
                  <a:lumMod val="65000"/>
                </a:sysClr>
              </a:solidFill>
              <a:prstDash val="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936625" y="1866901"/>
              <a:ext cx="1397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000" marR="0" lvl="0" indent="-1800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en-US" altLang="zh-CN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0</a:t>
              </a: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关税</a:t>
              </a:r>
              <a:endPara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  <a:p>
              <a:pPr marL="180000" marR="0" lvl="0" indent="-1800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保持现状</a:t>
              </a:r>
              <a:endPara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  <a:p>
              <a:pPr marL="180000" marR="0" lvl="0" indent="-1800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加征</a:t>
              </a:r>
              <a:r>
                <a:rPr kumimoji="0" lang="en-US" altLang="zh-CN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25%</a:t>
              </a: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关税</a:t>
              </a:r>
              <a:endPara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  <a:p>
              <a:pPr marL="180000" marR="0" lvl="0" indent="-1800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endPara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pic>
          <p:nvPicPr>
            <p:cNvPr id="50" name="Picture 4" descr="See the source image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571" b="29760"/>
            <a:stretch/>
          </p:blipFill>
          <p:spPr bwMode="auto">
            <a:xfrm>
              <a:off x="1012825" y="1201311"/>
              <a:ext cx="2253848" cy="665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1" name="文本框 50"/>
            <p:cNvSpPr txBox="1"/>
            <p:nvPr/>
          </p:nvSpPr>
          <p:spPr>
            <a:xfrm>
              <a:off x="2130425" y="1946413"/>
              <a:ext cx="13135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80000" marR="0" lvl="0" indent="-1800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加征</a:t>
              </a:r>
              <a:r>
                <a:rPr kumimoji="0" lang="en-US" altLang="zh-CN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10%</a:t>
              </a: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关税</a:t>
              </a:r>
              <a:endPara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  <a:p>
              <a:pPr marL="180000" marR="0" lvl="0" indent="-18000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ü"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加征</a:t>
              </a:r>
              <a:r>
                <a:rPr kumimoji="0" lang="en-US" altLang="zh-CN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25%</a:t>
              </a: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</a:rPr>
                <a:t>关税</a:t>
              </a:r>
              <a:endParaRPr kumimoji="0" lang="en-US" altLang="zh-CN" sz="120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cxnSp>
          <p:nvCxnSpPr>
            <p:cNvPr id="52" name="直接连接符 51"/>
            <p:cNvCxnSpPr/>
            <p:nvPr/>
          </p:nvCxnSpPr>
          <p:spPr>
            <a:xfrm>
              <a:off x="2159000" y="1866901"/>
              <a:ext cx="3175" cy="646331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65000"/>
                </a:sysClr>
              </a:solidFill>
              <a:prstDash val="dash"/>
            </a:ln>
            <a:effectLst/>
          </p:spPr>
        </p:cxnSp>
      </p:grpSp>
      <p:sp>
        <p:nvSpPr>
          <p:cNvPr id="53" name="文本框 52"/>
          <p:cNvSpPr txBox="1"/>
          <p:nvPr/>
        </p:nvSpPr>
        <p:spPr>
          <a:xfrm>
            <a:off x="556618" y="1844824"/>
            <a:ext cx="2253848" cy="338554"/>
          </a:xfrm>
          <a:prstGeom prst="rect">
            <a:avLst/>
          </a:prstGeom>
          <a:gradFill rotWithShape="1">
            <a:gsLst>
              <a:gs pos="0">
                <a:srgbClr val="5AA2AE">
                  <a:tint val="50000"/>
                  <a:satMod val="300000"/>
                </a:srgbClr>
              </a:gs>
              <a:gs pos="35000">
                <a:srgbClr val="5AA2AE">
                  <a:tint val="37000"/>
                  <a:satMod val="300000"/>
                </a:srgbClr>
              </a:gs>
              <a:gs pos="100000">
                <a:srgbClr val="5AA2AE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5AA2AE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微软雅黑"/>
              </a:rPr>
              <a:t>输入：各方可能的策略</a:t>
            </a:r>
          </a:p>
        </p:txBody>
      </p:sp>
      <p:sp>
        <p:nvSpPr>
          <p:cNvPr id="54" name="文本框 53"/>
          <p:cNvSpPr txBox="1"/>
          <p:nvPr/>
        </p:nvSpPr>
        <p:spPr>
          <a:xfrm>
            <a:off x="3166149" y="1844824"/>
            <a:ext cx="2568373" cy="338554"/>
          </a:xfrm>
          <a:prstGeom prst="rect">
            <a:avLst/>
          </a:prstGeom>
          <a:gradFill rotWithShape="1">
            <a:gsLst>
              <a:gs pos="0">
                <a:srgbClr val="5AA2AE">
                  <a:tint val="50000"/>
                  <a:satMod val="300000"/>
                </a:srgbClr>
              </a:gs>
              <a:gs pos="35000">
                <a:srgbClr val="5AA2AE">
                  <a:tint val="37000"/>
                  <a:satMod val="300000"/>
                </a:srgbClr>
              </a:gs>
              <a:gs pos="100000">
                <a:srgbClr val="5AA2AE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5AA2AE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微软雅黑"/>
              </a:rPr>
              <a:t>输出：博弈结果</a:t>
            </a:r>
          </a:p>
        </p:txBody>
      </p:sp>
      <p:sp>
        <p:nvSpPr>
          <p:cNvPr id="55" name="右箭头 54"/>
          <p:cNvSpPr/>
          <p:nvPr/>
        </p:nvSpPr>
        <p:spPr>
          <a:xfrm>
            <a:off x="2863964" y="1914088"/>
            <a:ext cx="208064" cy="250240"/>
          </a:xfrm>
          <a:prstGeom prst="rightArrow">
            <a:avLst/>
          </a:prstGeom>
          <a:gradFill rotWithShape="1">
            <a:gsLst>
              <a:gs pos="0">
                <a:srgbClr val="4A66AC">
                  <a:tint val="50000"/>
                  <a:satMod val="300000"/>
                </a:srgbClr>
              </a:gs>
              <a:gs pos="35000">
                <a:srgbClr val="4A66AC">
                  <a:tint val="37000"/>
                  <a:satMod val="300000"/>
                </a:srgbClr>
              </a:gs>
              <a:gs pos="100000">
                <a:srgbClr val="4A66AC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A66AC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56" name="右箭头 55"/>
          <p:cNvSpPr/>
          <p:nvPr/>
        </p:nvSpPr>
        <p:spPr>
          <a:xfrm>
            <a:off x="5837494" y="1883805"/>
            <a:ext cx="208064" cy="250240"/>
          </a:xfrm>
          <a:prstGeom prst="rightArrow">
            <a:avLst/>
          </a:prstGeom>
          <a:gradFill rotWithShape="1">
            <a:gsLst>
              <a:gs pos="0">
                <a:srgbClr val="4A66AC">
                  <a:tint val="50000"/>
                  <a:satMod val="300000"/>
                </a:srgbClr>
              </a:gs>
              <a:gs pos="35000">
                <a:srgbClr val="4A66AC">
                  <a:tint val="37000"/>
                  <a:satMod val="300000"/>
                </a:srgbClr>
              </a:gs>
              <a:gs pos="100000">
                <a:srgbClr val="4A66AC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A66AC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6218495" y="1844455"/>
            <a:ext cx="2328951" cy="338554"/>
          </a:xfrm>
          <a:prstGeom prst="rect">
            <a:avLst/>
          </a:prstGeom>
          <a:gradFill rotWithShape="1">
            <a:gsLst>
              <a:gs pos="0">
                <a:srgbClr val="5AA2AE">
                  <a:tint val="50000"/>
                  <a:satMod val="300000"/>
                </a:srgbClr>
              </a:gs>
              <a:gs pos="35000">
                <a:srgbClr val="5AA2AE">
                  <a:tint val="37000"/>
                  <a:satMod val="300000"/>
                </a:srgbClr>
              </a:gs>
              <a:gs pos="100000">
                <a:srgbClr val="5AA2AE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5AA2AE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微软雅黑"/>
              </a:rPr>
              <a:t>方法：博弈论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82620" y="4407317"/>
            <a:ext cx="4476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prstClr val="black"/>
                </a:solidFill>
                <a:latin typeface="Arial"/>
                <a:ea typeface="微软雅黑"/>
              </a:rPr>
              <a:t>战术层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223941" y="3713242"/>
            <a:ext cx="8912074" cy="0"/>
          </a:xfrm>
          <a:prstGeom prst="line">
            <a:avLst/>
          </a:prstGeom>
          <a:noFill/>
          <a:ln w="9525" cap="flat" cmpd="sng" algn="ctr">
            <a:solidFill>
              <a:srgbClr val="629DD1">
                <a:shade val="95000"/>
                <a:satMod val="105000"/>
              </a:srgbClr>
            </a:solidFill>
            <a:prstDash val="solid"/>
          </a:ln>
          <a:effectLst/>
        </p:spPr>
      </p:cxnSp>
      <p:sp>
        <p:nvSpPr>
          <p:cNvPr id="60" name="上下箭头 59"/>
          <p:cNvSpPr/>
          <p:nvPr/>
        </p:nvSpPr>
        <p:spPr>
          <a:xfrm>
            <a:off x="193922" y="3551157"/>
            <a:ext cx="165388" cy="314485"/>
          </a:xfrm>
          <a:prstGeom prst="upDownArrow">
            <a:avLst/>
          </a:prstGeom>
          <a:gradFill rotWithShape="1">
            <a:gsLst>
              <a:gs pos="0">
                <a:srgbClr val="629DD1">
                  <a:tint val="50000"/>
                  <a:satMod val="300000"/>
                </a:srgbClr>
              </a:gs>
              <a:gs pos="35000">
                <a:srgbClr val="629DD1">
                  <a:tint val="37000"/>
                  <a:satMod val="300000"/>
                </a:srgbClr>
              </a:gs>
              <a:gs pos="100000">
                <a:srgbClr val="629DD1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629DD1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pic>
        <p:nvPicPr>
          <p:cNvPr id="61" name="Picture 6" descr="See the source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77" y="4212078"/>
            <a:ext cx="2805416" cy="1654061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文本框 61"/>
          <p:cNvSpPr txBox="1"/>
          <p:nvPr/>
        </p:nvSpPr>
        <p:spPr>
          <a:xfrm>
            <a:off x="1754984" y="3822720"/>
            <a:ext cx="1479552" cy="338554"/>
          </a:xfrm>
          <a:prstGeom prst="rect">
            <a:avLst/>
          </a:prstGeom>
          <a:gradFill rotWithShape="1">
            <a:gsLst>
              <a:gs pos="0">
                <a:srgbClr val="5AA2AE">
                  <a:tint val="50000"/>
                  <a:satMod val="300000"/>
                </a:srgbClr>
              </a:gs>
              <a:gs pos="35000">
                <a:srgbClr val="5AA2AE">
                  <a:tint val="37000"/>
                  <a:satMod val="300000"/>
                </a:srgbClr>
              </a:gs>
              <a:gs pos="100000">
                <a:srgbClr val="5AA2AE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5AA2AE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微软雅黑"/>
              </a:rPr>
              <a:t>投入</a:t>
            </a: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微软雅黑"/>
              </a:rPr>
              <a:t>-</a:t>
            </a: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微软雅黑"/>
              </a:rPr>
              <a:t>产出模型</a:t>
            </a: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1617" y="4200004"/>
            <a:ext cx="1790497" cy="1693418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4457089" y="3822720"/>
            <a:ext cx="1479552" cy="338554"/>
          </a:xfrm>
          <a:prstGeom prst="rect">
            <a:avLst/>
          </a:prstGeom>
          <a:gradFill rotWithShape="1">
            <a:gsLst>
              <a:gs pos="0">
                <a:srgbClr val="5AA2AE">
                  <a:tint val="50000"/>
                  <a:satMod val="300000"/>
                </a:srgbClr>
              </a:gs>
              <a:gs pos="35000">
                <a:srgbClr val="5AA2AE">
                  <a:tint val="37000"/>
                  <a:satMod val="300000"/>
                </a:srgbClr>
              </a:gs>
              <a:gs pos="100000">
                <a:srgbClr val="5AA2AE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5AA2AE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微软雅黑"/>
              </a:rPr>
              <a:t>CGE</a:t>
            </a: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微软雅黑"/>
              </a:rPr>
              <a:t>模型</a:t>
            </a:r>
          </a:p>
        </p:txBody>
      </p:sp>
      <p:sp>
        <p:nvSpPr>
          <p:cNvPr id="65" name="右箭头 64"/>
          <p:cNvSpPr/>
          <p:nvPr/>
        </p:nvSpPr>
        <p:spPr>
          <a:xfrm>
            <a:off x="3897468" y="3874798"/>
            <a:ext cx="208064" cy="250240"/>
          </a:xfrm>
          <a:prstGeom prst="rightArrow">
            <a:avLst/>
          </a:prstGeom>
          <a:gradFill rotWithShape="1">
            <a:gsLst>
              <a:gs pos="0">
                <a:srgbClr val="4A66AC">
                  <a:tint val="50000"/>
                  <a:satMod val="300000"/>
                </a:srgbClr>
              </a:gs>
              <a:gs pos="35000">
                <a:srgbClr val="4A66AC">
                  <a:tint val="37000"/>
                  <a:satMod val="300000"/>
                </a:srgbClr>
              </a:gs>
              <a:gs pos="100000">
                <a:srgbClr val="4A66AC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A66AC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pic>
        <p:nvPicPr>
          <p:cNvPr id="66" name="Picture 8" descr="See the source image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6"/>
          <a:stretch/>
        </p:blipFill>
        <p:spPr bwMode="auto">
          <a:xfrm>
            <a:off x="6415964" y="4231128"/>
            <a:ext cx="2114753" cy="1598630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文本框 66"/>
          <p:cNvSpPr txBox="1"/>
          <p:nvPr/>
        </p:nvSpPr>
        <p:spPr>
          <a:xfrm>
            <a:off x="6774841" y="3816814"/>
            <a:ext cx="1479552" cy="338554"/>
          </a:xfrm>
          <a:prstGeom prst="rect">
            <a:avLst/>
          </a:prstGeom>
          <a:gradFill rotWithShape="1">
            <a:gsLst>
              <a:gs pos="0">
                <a:srgbClr val="5AA2AE">
                  <a:tint val="50000"/>
                  <a:satMod val="300000"/>
                </a:srgbClr>
              </a:gs>
              <a:gs pos="35000">
                <a:srgbClr val="5AA2AE">
                  <a:tint val="37000"/>
                  <a:satMod val="300000"/>
                </a:srgbClr>
              </a:gs>
              <a:gs pos="100000">
                <a:srgbClr val="5AA2AE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5AA2AE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微软雅黑"/>
              </a:rPr>
              <a:t>DSGE</a:t>
            </a: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微软雅黑"/>
              </a:rPr>
              <a:t>模型</a:t>
            </a:r>
          </a:p>
        </p:txBody>
      </p:sp>
      <p:sp>
        <p:nvSpPr>
          <p:cNvPr id="68" name="右箭头 67"/>
          <p:cNvSpPr/>
          <p:nvPr/>
        </p:nvSpPr>
        <p:spPr>
          <a:xfrm>
            <a:off x="6263665" y="3885638"/>
            <a:ext cx="208064" cy="250240"/>
          </a:xfrm>
          <a:prstGeom prst="rightArrow">
            <a:avLst/>
          </a:prstGeom>
          <a:gradFill rotWithShape="1">
            <a:gsLst>
              <a:gs pos="0">
                <a:srgbClr val="4A66AC">
                  <a:tint val="50000"/>
                  <a:satMod val="300000"/>
                </a:srgbClr>
              </a:gs>
              <a:gs pos="35000">
                <a:srgbClr val="4A66AC">
                  <a:tint val="37000"/>
                  <a:satMod val="300000"/>
                </a:srgbClr>
              </a:gs>
              <a:gs pos="100000">
                <a:srgbClr val="4A66AC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A66AC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607973" y="4238823"/>
            <a:ext cx="4923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公司</a:t>
            </a:r>
            <a:endParaRPr lang="en-US" altLang="zh-CN" sz="12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企业</a:t>
            </a:r>
            <a:endParaRPr lang="en-US" altLang="zh-CN" sz="12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个人</a:t>
            </a:r>
            <a:endParaRPr lang="en-US" altLang="zh-CN" sz="12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zh-CN" sz="12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行为</a:t>
            </a:r>
            <a:endParaRPr lang="en-US" altLang="zh-CN" sz="1200" dirty="0">
              <a:solidFill>
                <a:prstClr val="black">
                  <a:lumMod val="65000"/>
                  <a:lumOff val="35000"/>
                </a:prstClr>
              </a:solidFill>
              <a:latin typeface="Arial"/>
              <a:ea typeface="微软雅黑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  <a:ea typeface="微软雅黑"/>
              </a:rPr>
              <a:t>难以精确模拟</a:t>
            </a:r>
          </a:p>
        </p:txBody>
      </p:sp>
      <p:sp>
        <p:nvSpPr>
          <p:cNvPr id="70" name="矩形 69"/>
          <p:cNvSpPr/>
          <p:nvPr/>
        </p:nvSpPr>
        <p:spPr>
          <a:xfrm>
            <a:off x="6542266" y="2475067"/>
            <a:ext cx="2041614" cy="220720"/>
          </a:xfrm>
          <a:prstGeom prst="rect">
            <a:avLst/>
          </a:prstGeom>
          <a:noFill/>
          <a:ln w="25400" cap="flat" cmpd="sng" algn="ctr">
            <a:solidFill>
              <a:srgbClr val="7030A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71" name="任意多边形 70"/>
          <p:cNvSpPr/>
          <p:nvPr/>
        </p:nvSpPr>
        <p:spPr>
          <a:xfrm>
            <a:off x="5297541" y="2579767"/>
            <a:ext cx="1246440" cy="1172095"/>
          </a:xfrm>
          <a:custGeom>
            <a:avLst/>
            <a:gdLst>
              <a:gd name="connsiteX0" fmla="*/ 1620982 w 1620982"/>
              <a:gd name="connsiteY0" fmla="*/ 0 h 1172095"/>
              <a:gd name="connsiteX1" fmla="*/ 1163782 w 1620982"/>
              <a:gd name="connsiteY1" fmla="*/ 74815 h 1172095"/>
              <a:gd name="connsiteX2" fmla="*/ 847898 w 1620982"/>
              <a:gd name="connsiteY2" fmla="*/ 423949 h 1172095"/>
              <a:gd name="connsiteX3" fmla="*/ 199505 w 1620982"/>
              <a:gd name="connsiteY3" fmla="*/ 1022465 h 1172095"/>
              <a:gd name="connsiteX4" fmla="*/ 0 w 1620982"/>
              <a:gd name="connsiteY4" fmla="*/ 1172095 h 1172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0982" h="1172095">
                <a:moveTo>
                  <a:pt x="1620982" y="0"/>
                </a:moveTo>
                <a:cubicBezTo>
                  <a:pt x="1456805" y="2078"/>
                  <a:pt x="1292629" y="4157"/>
                  <a:pt x="1163782" y="74815"/>
                </a:cubicBezTo>
                <a:cubicBezTo>
                  <a:pt x="1034935" y="145473"/>
                  <a:pt x="1008611" y="266007"/>
                  <a:pt x="847898" y="423949"/>
                </a:cubicBezTo>
                <a:cubicBezTo>
                  <a:pt x="687185" y="581891"/>
                  <a:pt x="340821" y="897774"/>
                  <a:pt x="199505" y="1022465"/>
                </a:cubicBezTo>
                <a:cubicBezTo>
                  <a:pt x="58189" y="1147156"/>
                  <a:pt x="29094" y="1159625"/>
                  <a:pt x="0" y="1172095"/>
                </a:cubicBezTo>
              </a:path>
            </a:pathLst>
          </a:custGeom>
          <a:noFill/>
          <a:ln w="57150" cap="flat" cmpd="sng" algn="ctr">
            <a:solidFill>
              <a:srgbClr val="7030A0"/>
            </a:solidFill>
            <a:prstDash val="solid"/>
            <a:headEnd type="diamond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542266" y="2764387"/>
            <a:ext cx="2041614" cy="220720"/>
          </a:xfrm>
          <a:prstGeom prst="rect">
            <a:avLst/>
          </a:prstGeom>
          <a:noFill/>
          <a:ln w="25400" cap="flat" cmpd="sng" algn="ctr">
            <a:solidFill>
              <a:srgbClr val="C0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73" name="圆角矩形 72"/>
          <p:cNvSpPr/>
          <p:nvPr/>
        </p:nvSpPr>
        <p:spPr>
          <a:xfrm>
            <a:off x="4241355" y="3751862"/>
            <a:ext cx="1977140" cy="2142605"/>
          </a:xfrm>
          <a:prstGeom prst="roundRect">
            <a:avLst/>
          </a:prstGeom>
          <a:noFill/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74" name="任意多边形 73"/>
          <p:cNvSpPr/>
          <p:nvPr/>
        </p:nvSpPr>
        <p:spPr>
          <a:xfrm>
            <a:off x="6194846" y="2873309"/>
            <a:ext cx="2793915" cy="1061433"/>
          </a:xfrm>
          <a:custGeom>
            <a:avLst/>
            <a:gdLst>
              <a:gd name="connsiteX0" fmla="*/ 0 w 2793915"/>
              <a:gd name="connsiteY0" fmla="*/ 1061433 h 1061433"/>
              <a:gd name="connsiteX1" fmla="*/ 498764 w 2793915"/>
              <a:gd name="connsiteY1" fmla="*/ 870240 h 1061433"/>
              <a:gd name="connsiteX2" fmla="*/ 2593571 w 2793915"/>
              <a:gd name="connsiteY2" fmla="*/ 795425 h 1061433"/>
              <a:gd name="connsiteX3" fmla="*/ 2685011 w 2793915"/>
              <a:gd name="connsiteY3" fmla="*/ 80531 h 1061433"/>
              <a:gd name="connsiteX4" fmla="*/ 2377440 w 2793915"/>
              <a:gd name="connsiteY4" fmla="*/ 14029 h 1061433"/>
              <a:gd name="connsiteX5" fmla="*/ 2394065 w 2793915"/>
              <a:gd name="connsiteY5" fmla="*/ 55593 h 1061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93915" h="1061433">
                <a:moveTo>
                  <a:pt x="0" y="1061433"/>
                </a:moveTo>
                <a:cubicBezTo>
                  <a:pt x="33251" y="988004"/>
                  <a:pt x="66502" y="914575"/>
                  <a:pt x="498764" y="870240"/>
                </a:cubicBezTo>
                <a:cubicBezTo>
                  <a:pt x="931026" y="825905"/>
                  <a:pt x="2229197" y="927043"/>
                  <a:pt x="2593571" y="795425"/>
                </a:cubicBezTo>
                <a:cubicBezTo>
                  <a:pt x="2957945" y="663807"/>
                  <a:pt x="2721033" y="210764"/>
                  <a:pt x="2685011" y="80531"/>
                </a:cubicBezTo>
                <a:cubicBezTo>
                  <a:pt x="2648989" y="-49702"/>
                  <a:pt x="2425931" y="18185"/>
                  <a:pt x="2377440" y="14029"/>
                </a:cubicBezTo>
                <a:cubicBezTo>
                  <a:pt x="2328949" y="9873"/>
                  <a:pt x="2361507" y="32733"/>
                  <a:pt x="2394065" y="55593"/>
                </a:cubicBezTo>
              </a:path>
            </a:pathLst>
          </a:custGeom>
          <a:noFill/>
          <a:ln w="57150" cap="flat" cmpd="sng" algn="ctr">
            <a:solidFill>
              <a:srgbClr val="C00000"/>
            </a:solidFill>
            <a:prstDash val="solid"/>
            <a:headEnd type="diamond" w="med" len="med"/>
            <a:tailEnd type="triangle" w="med" len="me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946515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72" grpId="0" animBg="1"/>
      <p:bldP spid="73" grpId="0" animBg="1"/>
      <p:bldP spid="7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博弈论有不有用？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现实博弈问题中，各方采用均衡策略吗？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51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graphicFrame>
        <p:nvGraphicFramePr>
          <p:cNvPr id="43" name="表格 42">
            <a:extLst>
              <a:ext uri="{FF2B5EF4-FFF2-40B4-BE49-F238E27FC236}">
                <a16:creationId xmlns="" xmlns:a16="http://schemas.microsoft.com/office/drawing/2014/main" id="{10B899FE-F488-445D-9D98-6D587DFECD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7443710"/>
              </p:ext>
            </p:extLst>
          </p:nvPr>
        </p:nvGraphicFramePr>
        <p:xfrm>
          <a:off x="323529" y="1844824"/>
          <a:ext cx="8328990" cy="1868331"/>
        </p:xfrm>
        <a:graphic>
          <a:graphicData uri="http://schemas.openxmlformats.org/drawingml/2006/table">
            <a:tbl>
              <a:tblPr firstRow="1" firstCol="1"/>
              <a:tblGrid>
                <a:gridCol w="720079">
                  <a:extLst>
                    <a:ext uri="{9D8B030D-6E8A-4147-A177-3AD203B41FA5}">
                      <a16:colId xmlns="" xmlns:a16="http://schemas.microsoft.com/office/drawing/2014/main" val="138771806"/>
                    </a:ext>
                  </a:extLst>
                </a:gridCol>
                <a:gridCol w="1584176">
                  <a:extLst>
                    <a:ext uri="{9D8B030D-6E8A-4147-A177-3AD203B41FA5}">
                      <a16:colId xmlns="" xmlns:a16="http://schemas.microsoft.com/office/drawing/2014/main" val="933658468"/>
                    </a:ext>
                  </a:extLst>
                </a:gridCol>
                <a:gridCol w="1152128">
                  <a:extLst>
                    <a:ext uri="{9D8B030D-6E8A-4147-A177-3AD203B41FA5}">
                      <a16:colId xmlns="" xmlns:a16="http://schemas.microsoft.com/office/drawing/2014/main" val="2171535929"/>
                    </a:ext>
                  </a:extLst>
                </a:gridCol>
                <a:gridCol w="1080120">
                  <a:extLst>
                    <a:ext uri="{9D8B030D-6E8A-4147-A177-3AD203B41FA5}">
                      <a16:colId xmlns="" xmlns:a16="http://schemas.microsoft.com/office/drawing/2014/main" val="2534253363"/>
                    </a:ext>
                  </a:extLst>
                </a:gridCol>
                <a:gridCol w="1224136">
                  <a:extLst>
                    <a:ext uri="{9D8B030D-6E8A-4147-A177-3AD203B41FA5}">
                      <a16:colId xmlns="" xmlns:a16="http://schemas.microsoft.com/office/drawing/2014/main" val="2176858804"/>
                    </a:ext>
                  </a:extLst>
                </a:gridCol>
                <a:gridCol w="1076591">
                  <a:extLst>
                    <a:ext uri="{9D8B030D-6E8A-4147-A177-3AD203B41FA5}">
                      <a16:colId xmlns="" xmlns:a16="http://schemas.microsoft.com/office/drawing/2014/main" val="1926805708"/>
                    </a:ext>
                  </a:extLst>
                </a:gridCol>
                <a:gridCol w="1491760">
                  <a:extLst>
                    <a:ext uri="{9D8B030D-6E8A-4147-A177-3AD203B41FA5}">
                      <a16:colId xmlns="" xmlns:a16="http://schemas.microsoft.com/office/drawing/2014/main" val="3812841364"/>
                    </a:ext>
                  </a:extLst>
                </a:gridCol>
              </a:tblGrid>
              <a:tr h="29571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algn="ctr" fontAlgn="b"/>
                      <a:r>
                        <a:rPr lang="zh-CN" altLang="en-US" sz="1100" u="none" strike="noStrike" dirty="0">
                          <a:effectLst/>
                        </a:rPr>
                        <a:t>　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DD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　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DD1"/>
                    </a:solidFill>
                  </a:tcPr>
                </a:tc>
                <a:tc gridSpan="5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u="none" strike="noStrike" dirty="0">
                          <a:effectLst/>
                        </a:rPr>
                        <a:t>美国</a:t>
                      </a: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DD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effectLst/>
                        </a:rPr>
                        <a:t>　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effectLst/>
                        </a:rPr>
                        <a:t>　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pPr algn="l" fontAlgn="b"/>
                      <a:r>
                        <a:rPr lang="zh-CN" altLang="en-US" sz="1100" u="none" strike="noStrike" dirty="0">
                          <a:effectLst/>
                        </a:rPr>
                        <a:t>　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="" xmlns:a16="http://schemas.microsoft.com/office/drawing/2014/main" val="2448370200"/>
                  </a:ext>
                </a:extLst>
              </a:tr>
              <a:tr h="194639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　</a:t>
                      </a:r>
                      <a:endParaRPr lang="zh-CN" alt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DD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sz="1100" u="none" strike="noStrike">
                          <a:effectLst/>
                        </a:rPr>
                        <a:t>GDP%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DD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</a:rPr>
                        <a:t>0</a:t>
                      </a:r>
                      <a:r>
                        <a:rPr lang="zh-CN" altLang="en-US" sz="1100" b="1" u="none" strike="noStrike" dirty="0">
                          <a:effectLst/>
                        </a:rPr>
                        <a:t>关税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DD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1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维持现状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DD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500</a:t>
                      </a:r>
                      <a:r>
                        <a:rPr lang="zh-CN" altLang="en-US" sz="11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亿，</a:t>
                      </a:r>
                      <a:r>
                        <a:rPr lang="en-US" altLang="zh-CN" sz="110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25%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DD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</a:rPr>
                        <a:t>+ 2000</a:t>
                      </a:r>
                      <a:r>
                        <a:rPr lang="zh-CN" altLang="en-US" sz="1100" b="1" u="none" strike="noStrike" dirty="0">
                          <a:effectLst/>
                        </a:rPr>
                        <a:t>亿，</a:t>
                      </a:r>
                      <a:r>
                        <a:rPr lang="en-US" altLang="zh-CN" sz="1100" b="1" u="none" strike="noStrike" dirty="0">
                          <a:effectLst/>
                        </a:rPr>
                        <a:t>10%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DD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b="1" u="none" strike="noStrike" dirty="0">
                          <a:effectLst/>
                        </a:rPr>
                        <a:t>+ 2000</a:t>
                      </a:r>
                      <a:r>
                        <a:rPr lang="zh-CN" altLang="en-US" sz="1100" b="1" u="none" strike="noStrike" dirty="0">
                          <a:effectLst/>
                        </a:rPr>
                        <a:t>亿，</a:t>
                      </a:r>
                      <a:r>
                        <a:rPr lang="en-US" altLang="zh-CN" sz="1100" b="1" u="none" strike="noStrike" dirty="0">
                          <a:effectLst/>
                        </a:rPr>
                        <a:t>25%</a:t>
                      </a:r>
                      <a:endParaRPr lang="en-US" altLang="zh-CN" sz="11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DD1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91615709"/>
                  </a:ext>
                </a:extLst>
              </a:tr>
              <a:tr h="194639">
                <a:tc rowSpan="5"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100" u="none" strike="noStrike" dirty="0">
                          <a:effectLst/>
                        </a:rPr>
                        <a:t>中国</a:t>
                      </a:r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DD1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050" b="1" u="none" strike="noStrike" dirty="0">
                          <a:effectLst/>
                        </a:rPr>
                        <a:t>0</a:t>
                      </a:r>
                      <a:r>
                        <a:rPr lang="zh-CN" altLang="en-US" sz="1050" b="1" u="none" strike="noStrike" dirty="0">
                          <a:effectLst/>
                        </a:rPr>
                        <a:t>关税</a:t>
                      </a:r>
                      <a:endParaRPr lang="en-US" altLang="zh-CN" sz="105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DD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algn="ctr" fontAlgn="b"/>
                      <a:r>
                        <a:rPr lang="zh-CN" altLang="en-US" sz="1100" u="none" strike="noStrike" dirty="0">
                          <a:effectLst/>
                        </a:rPr>
                        <a:t> </a:t>
                      </a:r>
                      <a:r>
                        <a:rPr lang="en-US" altLang="zh-CN" sz="1100" u="none" strike="noStrike" dirty="0">
                          <a:effectLst/>
                        </a:rPr>
                        <a:t>0.3903,  0.1539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DD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-0.1648, 0.3818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DD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-0.1720, 0.3841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DD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-0.1897, 0.3907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DD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-0.2162, 0.4005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DD1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585879469"/>
                  </a:ext>
                </a:extLst>
              </a:tr>
              <a:tr h="194639">
                <a:tc vMerge="1"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zh-CN" altLang="en-US" sz="105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维持现状</a:t>
                      </a:r>
                      <a:endParaRPr lang="en-US" altLang="zh-CN" sz="105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DD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 </a:t>
                      </a:r>
                      <a:r>
                        <a:rPr lang="en-US" altLang="zh-CN" sz="1100" u="none" strike="noStrike">
                          <a:effectLst/>
                        </a:rPr>
                        <a:t>0.5551,-0.2280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DD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100" u="none" strike="noStrike" dirty="0">
                          <a:effectLst/>
                        </a:rPr>
                        <a:t>0, 0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DD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-0.0072,  0.0023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DD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-0.0249, 0.0088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DD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-0.0513, 0.0187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DD1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34878080"/>
                  </a:ext>
                </a:extLst>
              </a:tr>
              <a:tr h="194639">
                <a:tc vMerge="1"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05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500</a:t>
                      </a:r>
                      <a:r>
                        <a:rPr lang="zh-CN" altLang="en-US" sz="105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亿</a:t>
                      </a:r>
                      <a:endParaRPr lang="en-US" altLang="zh-CN" sz="1050" b="1" i="0" u="none" strike="noStrik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zh-CN" sz="105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25%</a:t>
                      </a:r>
                      <a:endParaRPr lang="en-US" altLang="zh-CN" sz="105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DD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 </a:t>
                      </a:r>
                      <a:r>
                        <a:rPr lang="en-US" altLang="zh-CN" sz="1100" u="none" strike="noStrike">
                          <a:effectLst/>
                        </a:rPr>
                        <a:t>0.5650,-0.2483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DD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 </a:t>
                      </a:r>
                      <a:r>
                        <a:rPr lang="en-US" altLang="zh-CN" sz="1100" u="none" strike="noStrike">
                          <a:effectLst/>
                        </a:rPr>
                        <a:t>0.0098,-0.0203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DD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algn="ctr" fontAlgn="b"/>
                      <a:r>
                        <a:rPr lang="zh-CN" altLang="en-US" sz="1100" u="none" strike="noStrike" dirty="0">
                          <a:effectLst/>
                        </a:rPr>
                        <a:t> </a:t>
                      </a:r>
                      <a:r>
                        <a:rPr lang="en-US" altLang="zh-CN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0.0027,-0.0180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DD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-0.0150,-0.0115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DD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-0.0415,-0.0016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DD1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84777484"/>
                  </a:ext>
                </a:extLst>
              </a:tr>
              <a:tr h="194639">
                <a:tc vMerge="1"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05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+ 600</a:t>
                      </a:r>
                      <a:r>
                        <a:rPr lang="zh-CN" altLang="en-US" sz="105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亿</a:t>
                      </a:r>
                      <a:endParaRPr lang="en-US" altLang="zh-CN" sz="1050" b="1" i="0" u="none" strike="noStrik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zh-CN" sz="105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(25%</a:t>
                      </a:r>
                      <a:r>
                        <a:rPr lang="zh-CN" altLang="en-US" sz="105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、</a:t>
                      </a:r>
                      <a:r>
                        <a:rPr lang="en-US" altLang="zh-CN" sz="105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20%</a:t>
                      </a:r>
                      <a:r>
                        <a:rPr lang="zh-CN" altLang="en-US" sz="105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、</a:t>
                      </a:r>
                      <a:r>
                        <a:rPr lang="en-US" altLang="zh-CN" sz="105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10%</a:t>
                      </a:r>
                      <a:r>
                        <a:rPr lang="zh-CN" altLang="en-US" sz="105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、</a:t>
                      </a:r>
                      <a:r>
                        <a:rPr lang="en-US" altLang="zh-CN" sz="105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5%)</a:t>
                      </a:r>
                      <a:endParaRPr lang="en-US" altLang="zh-CN" sz="105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DD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 </a:t>
                      </a:r>
                      <a:r>
                        <a:rPr lang="en-US" altLang="zh-CN" sz="1100" u="none" strike="noStrike">
                          <a:effectLst/>
                        </a:rPr>
                        <a:t>0.5717,-0.2663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DD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 </a:t>
                      </a:r>
                      <a:r>
                        <a:rPr lang="en-US" altLang="zh-CN" sz="1100" u="none" strike="noStrike">
                          <a:effectLst/>
                        </a:rPr>
                        <a:t>0.0166,-0.0384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DD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 </a:t>
                      </a:r>
                      <a:r>
                        <a:rPr lang="en-US" altLang="zh-CN" sz="1100" u="none" strike="noStrike">
                          <a:effectLst/>
                        </a:rPr>
                        <a:t>0.0094,-0.0361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DD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algn="ctr" fontAlgn="b"/>
                      <a:r>
                        <a:rPr lang="en-US" altLang="zh-CN" sz="110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-0.0083,-0.0295</a:t>
                      </a:r>
                      <a:endParaRPr lang="en-US" altLang="zh-CN" sz="1100" b="0" i="0" u="none" strike="noStrike" dirty="0">
                        <a:solidFill>
                          <a:srgbClr val="FF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DD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algn="ctr" fontAlgn="b"/>
                      <a:r>
                        <a:rPr lang="en-US" altLang="zh-CN" sz="1100" u="none" strike="noStrike">
                          <a:effectLst/>
                        </a:rPr>
                        <a:t>-0.0348,-0.0197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DD1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40186468"/>
                  </a:ext>
                </a:extLst>
              </a:tr>
              <a:tr h="194639">
                <a:tc vMerge="1">
                  <a:txBody>
                    <a:bodyPr/>
                    <a:lstStyle/>
                    <a:p>
                      <a:pPr algn="l" fontAlgn="ctr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algn="ctr" fontAlgn="ctr"/>
                      <a:r>
                        <a:rPr lang="en-US" altLang="zh-CN" sz="105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+ 750</a:t>
                      </a:r>
                      <a:r>
                        <a:rPr lang="zh-CN" altLang="en-US" sz="105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亿</a:t>
                      </a:r>
                      <a:endParaRPr lang="en-US" altLang="zh-CN" sz="1050" b="1" i="0" u="none" strike="noStrike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</a:endParaRPr>
                    </a:p>
                    <a:p>
                      <a:pPr algn="ctr" fontAlgn="ctr"/>
                      <a:r>
                        <a:rPr lang="en-US" altLang="zh-CN" sz="105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(5%</a:t>
                      </a:r>
                      <a:r>
                        <a:rPr lang="zh-CN" altLang="en-US" sz="105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、</a:t>
                      </a:r>
                      <a:r>
                        <a:rPr lang="en-US" altLang="zh-CN" sz="1050" b="1" i="0" u="none" strike="noStrik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</a:rPr>
                        <a:t>10%)</a:t>
                      </a:r>
                      <a:endParaRPr lang="en-US" altLang="zh-CN" sz="105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DD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 </a:t>
                      </a:r>
                      <a:r>
                        <a:rPr lang="en-US" altLang="zh-CN" sz="1100" u="none" strike="noStrike">
                          <a:effectLst/>
                        </a:rPr>
                        <a:t>0.5782,-0.2803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DD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 </a:t>
                      </a:r>
                      <a:r>
                        <a:rPr lang="en-US" altLang="zh-CN" sz="1100" u="none" strike="noStrike">
                          <a:effectLst/>
                        </a:rPr>
                        <a:t>0.0231,-0.0523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DD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algn="ctr" fontAlgn="b"/>
                      <a:r>
                        <a:rPr lang="zh-CN" altLang="en-US" sz="1100" u="none" strike="noStrike">
                          <a:effectLst/>
                        </a:rPr>
                        <a:t> </a:t>
                      </a:r>
                      <a:r>
                        <a:rPr lang="en-US" altLang="zh-CN" sz="1100" u="none" strike="noStrike">
                          <a:effectLst/>
                        </a:rPr>
                        <a:t>0.0159,-0.0500</a:t>
                      </a:r>
                      <a:endParaRPr lang="en-US" altLang="zh-CN" sz="1100" b="0" i="0" u="none" strike="noStrike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DD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algn="ctr" fontAlgn="b"/>
                      <a:r>
                        <a:rPr lang="en-US" altLang="zh-CN" sz="1100" u="none" strike="noStrike" dirty="0">
                          <a:effectLst/>
                        </a:rPr>
                        <a:t>-0.0017,-0.0434</a:t>
                      </a:r>
                      <a:endParaRPr lang="en-US" altLang="zh-CN" sz="11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DD1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Arial"/>
                          <a:ea typeface="微软雅黑"/>
                          <a:cs typeface=""/>
                        </a:defRPr>
                      </a:lvl9pPr>
                    </a:lstStyle>
                    <a:p>
                      <a:pPr algn="ctr" fontAlgn="b"/>
                      <a:r>
                        <a:rPr lang="en-US" altLang="zh-CN" sz="1100" b="1" u="none" strike="noStrike" dirty="0">
                          <a:solidFill>
                            <a:srgbClr val="C00000"/>
                          </a:solidFill>
                          <a:effectLst/>
                        </a:rPr>
                        <a:t>-0.0282,-0.0336</a:t>
                      </a:r>
                      <a:endParaRPr lang="en-US" altLang="zh-CN" sz="1100" b="1" i="0" u="none" strike="noStrike" dirty="0">
                        <a:solidFill>
                          <a:srgbClr val="C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29DD1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07518254"/>
                  </a:ext>
                </a:extLst>
              </a:tr>
            </a:tbl>
          </a:graphicData>
        </a:graphic>
      </p:graphicFrame>
      <p:sp>
        <p:nvSpPr>
          <p:cNvPr id="44" name="矩形: 圆角 8">
            <a:extLst>
              <a:ext uri="{FF2B5EF4-FFF2-40B4-BE49-F238E27FC236}">
                <a16:creationId xmlns="" xmlns:a16="http://schemas.microsoft.com/office/drawing/2014/main" id="{0DCA590B-72F9-4641-B356-49D881B3AF57}"/>
              </a:ext>
            </a:extLst>
          </p:cNvPr>
          <p:cNvSpPr/>
          <p:nvPr/>
        </p:nvSpPr>
        <p:spPr>
          <a:xfrm>
            <a:off x="7373370" y="3437746"/>
            <a:ext cx="1139371" cy="206828"/>
          </a:xfrm>
          <a:prstGeom prst="roundRect">
            <a:avLst/>
          </a:prstGeom>
          <a:noFill/>
          <a:ln w="25400" cap="flat" cmpd="sng" algn="ctr">
            <a:solidFill>
              <a:srgbClr val="D66E49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cxnSp>
        <p:nvCxnSpPr>
          <p:cNvPr id="45" name="Connector: Elbow 69">
            <a:extLst>
              <a:ext uri="{FF2B5EF4-FFF2-40B4-BE49-F238E27FC236}">
                <a16:creationId xmlns="" xmlns:a16="http://schemas.microsoft.com/office/drawing/2014/main" id="{087D01C0-EA37-41B2-89C2-386E0D7D8E93}"/>
              </a:ext>
            </a:extLst>
          </p:cNvPr>
          <p:cNvCxnSpPr>
            <a:cxnSpLocks/>
          </p:cNvCxnSpPr>
          <p:nvPr/>
        </p:nvCxnSpPr>
        <p:spPr>
          <a:xfrm rot="16200000" flipH="1">
            <a:off x="7182736" y="3560535"/>
            <a:ext cx="147172" cy="736601"/>
          </a:xfrm>
          <a:prstGeom prst="bentConnector2">
            <a:avLst/>
          </a:prstGeom>
          <a:noFill/>
          <a:ln w="25400" cap="flat" cmpd="sng" algn="ctr">
            <a:solidFill>
              <a:srgbClr val="C000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6" name="直接箭头连接符 45">
            <a:extLst>
              <a:ext uri="{FF2B5EF4-FFF2-40B4-BE49-F238E27FC236}">
                <a16:creationId xmlns="" xmlns:a16="http://schemas.microsoft.com/office/drawing/2014/main" id="{40A0C696-4DD2-4A07-AC1C-59A02401581A}"/>
              </a:ext>
            </a:extLst>
          </p:cNvPr>
          <p:cNvCxnSpPr/>
          <p:nvPr/>
        </p:nvCxnSpPr>
        <p:spPr>
          <a:xfrm>
            <a:off x="2990079" y="3861048"/>
            <a:ext cx="3776133" cy="0"/>
          </a:xfrm>
          <a:prstGeom prst="straightConnector1">
            <a:avLst/>
          </a:prstGeom>
          <a:noFill/>
          <a:ln w="25400" cap="flat" cmpd="sng" algn="ctr">
            <a:solidFill>
              <a:srgbClr val="297FD5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47" name="直接箭头连接符 46">
            <a:extLst>
              <a:ext uri="{FF2B5EF4-FFF2-40B4-BE49-F238E27FC236}">
                <a16:creationId xmlns="" xmlns:a16="http://schemas.microsoft.com/office/drawing/2014/main" id="{5DBEAEB8-DB50-4DFF-B7AE-DAB22E1476F6}"/>
              </a:ext>
            </a:extLst>
          </p:cNvPr>
          <p:cNvCxnSpPr/>
          <p:nvPr/>
        </p:nvCxnSpPr>
        <p:spPr>
          <a:xfrm>
            <a:off x="8748464" y="2181602"/>
            <a:ext cx="0" cy="927100"/>
          </a:xfrm>
          <a:prstGeom prst="straightConnector1">
            <a:avLst/>
          </a:prstGeom>
          <a:noFill/>
          <a:ln w="25400" cap="flat" cmpd="sng" algn="ctr">
            <a:solidFill>
              <a:srgbClr val="297FD5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48" name="矩形: 圆角 8">
            <a:extLst>
              <a:ext uri="{FF2B5EF4-FFF2-40B4-BE49-F238E27FC236}">
                <a16:creationId xmlns="" xmlns:a16="http://schemas.microsoft.com/office/drawing/2014/main" id="{0DCA590B-72F9-4641-B356-49D881B3AF57}"/>
              </a:ext>
            </a:extLst>
          </p:cNvPr>
          <p:cNvSpPr/>
          <p:nvPr/>
        </p:nvSpPr>
        <p:spPr>
          <a:xfrm>
            <a:off x="6038199" y="3113687"/>
            <a:ext cx="1139371" cy="206828"/>
          </a:xfrm>
          <a:prstGeom prst="roundRect">
            <a:avLst/>
          </a:prstGeom>
          <a:noFill/>
          <a:ln w="25400" cap="flat" cmpd="sng" algn="ctr">
            <a:solidFill>
              <a:srgbClr val="D66E49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sp>
        <p:nvSpPr>
          <p:cNvPr id="49" name="矩形: 圆角 8">
            <a:extLst>
              <a:ext uri="{FF2B5EF4-FFF2-40B4-BE49-F238E27FC236}">
                <a16:creationId xmlns="" xmlns:a16="http://schemas.microsoft.com/office/drawing/2014/main" id="{0DCA590B-72F9-4641-B356-49D881B3AF57}"/>
              </a:ext>
            </a:extLst>
          </p:cNvPr>
          <p:cNvSpPr/>
          <p:nvPr/>
        </p:nvSpPr>
        <p:spPr>
          <a:xfrm>
            <a:off x="4878146" y="2786210"/>
            <a:ext cx="1139371" cy="206828"/>
          </a:xfrm>
          <a:prstGeom prst="roundRect">
            <a:avLst/>
          </a:prstGeom>
          <a:noFill/>
          <a:ln w="25400" cap="flat" cmpd="sng" algn="ctr">
            <a:solidFill>
              <a:srgbClr val="D66E49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/>
              <a:ea typeface="微软雅黑"/>
            </a:endParaRPr>
          </a:p>
        </p:txBody>
      </p:sp>
      <p:cxnSp>
        <p:nvCxnSpPr>
          <p:cNvPr id="50" name="直接箭头连接符 49">
            <a:extLst>
              <a:ext uri="{FF2B5EF4-FFF2-40B4-BE49-F238E27FC236}">
                <a16:creationId xmlns="" xmlns:a16="http://schemas.microsoft.com/office/drawing/2014/main" id="{5DBEAEB8-DB50-4DFF-B7AE-DAB22E1476F6}"/>
              </a:ext>
            </a:extLst>
          </p:cNvPr>
          <p:cNvCxnSpPr/>
          <p:nvPr/>
        </p:nvCxnSpPr>
        <p:spPr>
          <a:xfrm>
            <a:off x="6456937" y="2859975"/>
            <a:ext cx="1359579" cy="357126"/>
          </a:xfrm>
          <a:prstGeom prst="straightConnector1">
            <a:avLst/>
          </a:prstGeom>
          <a:noFill/>
          <a:ln w="57150" cap="flat" cmpd="sng" algn="ctr">
            <a:solidFill>
              <a:srgbClr val="FF0000"/>
            </a:solidFill>
            <a:prstDash val="solid"/>
            <a:tailEnd type="triangle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52" name="文本框 51">
            <a:extLst>
              <a:ext uri="{FF2B5EF4-FFF2-40B4-BE49-F238E27FC236}">
                <a16:creationId xmlns="" xmlns:a16="http://schemas.microsoft.com/office/drawing/2014/main" id="{CF1A3FC6-3EE9-4CC1-8647-CA20BB350DF6}"/>
              </a:ext>
            </a:extLst>
          </p:cNvPr>
          <p:cNvSpPr txBox="1"/>
          <p:nvPr/>
        </p:nvSpPr>
        <p:spPr>
          <a:xfrm>
            <a:off x="7676956" y="3848533"/>
            <a:ext cx="128058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rgbClr val="0070C0"/>
                </a:solidFill>
                <a:latin typeface="Arial"/>
                <a:ea typeface="微软雅黑"/>
              </a:rPr>
              <a:t>双方占优策略</a:t>
            </a:r>
            <a:endParaRPr lang="en-US" altLang="zh-CN" sz="1400" dirty="0">
              <a:solidFill>
                <a:srgbClr val="0070C0"/>
              </a:solidFill>
              <a:latin typeface="Arial"/>
              <a:ea typeface="微软雅黑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="" xmlns:a16="http://schemas.microsoft.com/office/drawing/2014/main" id="{A8A76C9A-EA14-4786-8A03-BD1637036175}"/>
              </a:ext>
            </a:extLst>
          </p:cNvPr>
          <p:cNvSpPr txBox="1"/>
          <p:nvPr/>
        </p:nvSpPr>
        <p:spPr>
          <a:xfrm>
            <a:off x="898363" y="4801689"/>
            <a:ext cx="7044692" cy="1200329"/>
          </a:xfrm>
          <a:prstGeom prst="rect">
            <a:avLst/>
          </a:prstGeom>
          <a:gradFill rotWithShape="1">
            <a:gsLst>
              <a:gs pos="0">
                <a:srgbClr val="629DD1">
                  <a:tint val="50000"/>
                  <a:satMod val="300000"/>
                </a:srgbClr>
              </a:gs>
              <a:gs pos="35000">
                <a:srgbClr val="629DD1">
                  <a:tint val="37000"/>
                  <a:satMod val="300000"/>
                </a:srgbClr>
              </a:gs>
              <a:gs pos="100000">
                <a:srgbClr val="629DD1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629DD1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</a:rPr>
              <a:t>随着关税制裁力度的升级，双方的贸易收益不断恶化。</a:t>
            </a:r>
            <a:endParaRPr kumimoji="0" lang="en-US" altLang="zh-CN" b="0" i="0" u="none" strike="noStrike" kern="0" cap="none" spc="0" normalizeH="0" baseline="0" noProof="0" dirty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altLang="zh-CN" kern="0" dirty="0" smtClean="0">
              <a:solidFill>
                <a:prstClr val="black"/>
              </a:solidFill>
              <a:latin typeface="Arial"/>
              <a:ea typeface="微软雅黑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kern="0" dirty="0" smtClean="0">
                <a:solidFill>
                  <a:prstClr val="black"/>
                </a:solidFill>
                <a:latin typeface="Arial"/>
                <a:ea typeface="微软雅黑"/>
              </a:rPr>
              <a:t>在</a:t>
            </a:r>
            <a:r>
              <a:rPr lang="zh-CN" altLang="en-US" kern="0" dirty="0">
                <a:solidFill>
                  <a:prstClr val="black"/>
                </a:solidFill>
                <a:latin typeface="Arial"/>
                <a:ea typeface="微软雅黑"/>
              </a:rPr>
              <a:t>每一轮博弈中，制裁均构成中美双方的占优策略，从经济的角度，这解释了为何双方选择</a:t>
            </a:r>
            <a:r>
              <a:rPr lang="zh-CN" altLang="en-US" kern="0" dirty="0">
                <a:solidFill>
                  <a:srgbClr val="FF0000"/>
                </a:solidFill>
                <a:latin typeface="Arial"/>
                <a:ea typeface="微软雅黑"/>
              </a:rPr>
              <a:t>“硬碰硬”</a:t>
            </a:r>
            <a:r>
              <a:rPr lang="zh-CN" altLang="en-US" kern="0" dirty="0" smtClean="0">
                <a:solidFill>
                  <a:prstClr val="black"/>
                </a:solidFill>
                <a:latin typeface="Arial"/>
                <a:ea typeface="微软雅黑"/>
              </a:rPr>
              <a:t>。</a:t>
            </a:r>
            <a:endParaRPr lang="en-US" altLang="zh-CN" kern="0" dirty="0">
              <a:solidFill>
                <a:prstClr val="black"/>
              </a:solidFill>
              <a:latin typeface="Arial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91772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选择与效用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5</a:t>
            </a:fld>
            <a:endParaRPr lang="en-US" altLang="zh-CN" dirty="0">
              <a:solidFill>
                <a:prstClr val="white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51520" y="883920"/>
                <a:ext cx="8640960" cy="5497408"/>
              </a:xfrm>
            </p:spPr>
            <p:txBody>
              <a:bodyPr/>
              <a:lstStyle/>
              <a:p>
                <a:r>
                  <a:rPr lang="zh-CN" altLang="en-US" dirty="0" smtClean="0"/>
                  <a:t>效用函数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={(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)}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 smtClean="0"/>
                  <a:t>对两种商品的消费量</a:t>
                </a:r>
                <a:endParaRPr lang="en-US" altLang="zh-CN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𝑢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dirty="0" smtClean="0"/>
              </a:p>
              <a:p>
                <a:pPr lvl="1"/>
                <a:endParaRPr lang="en-US" altLang="zh-CN" dirty="0"/>
              </a:p>
              <a:p>
                <a:pPr lvl="1"/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，</a:t>
                </a:r>
                <a:r>
                  <a:rPr lang="en-US" altLang="zh-CN" dirty="0" smtClean="0"/>
                  <a:t>B</a:t>
                </a:r>
                <a:r>
                  <a:rPr lang="zh-CN" altLang="en-US" dirty="0" smtClean="0"/>
                  <a:t>的关系？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A</a:t>
                </a:r>
                <a:r>
                  <a:rPr lang="zh-CN" altLang="en-US" dirty="0" smtClean="0"/>
                  <a:t>，</a:t>
                </a:r>
                <a:r>
                  <a:rPr lang="en-US" altLang="zh-CN" dirty="0" smtClean="0"/>
                  <a:t>C</a:t>
                </a:r>
                <a:r>
                  <a:rPr lang="zh-CN" altLang="en-US" dirty="0" smtClean="0"/>
                  <a:t>的关系？</a:t>
                </a:r>
                <a:endParaRPr lang="en-US" altLang="zh-CN" dirty="0" smtClean="0"/>
              </a:p>
              <a:p>
                <a:pPr lvl="1"/>
                <a:r>
                  <a:rPr lang="en-US" altLang="zh-CN" dirty="0" smtClean="0"/>
                  <a:t>B</a:t>
                </a:r>
                <a:r>
                  <a:rPr lang="zh-CN" altLang="en-US" dirty="0" smtClean="0"/>
                  <a:t>，</a:t>
                </a:r>
                <a:r>
                  <a:rPr lang="en-US" altLang="zh-CN" dirty="0" smtClean="0"/>
                  <a:t>C</a:t>
                </a:r>
                <a:r>
                  <a:rPr lang="zh-CN" altLang="en-US" dirty="0" smtClean="0"/>
                  <a:t>的关系？</a:t>
                </a:r>
                <a:endParaRPr lang="en-US" altLang="zh-CN" dirty="0" smtClean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883920"/>
                <a:ext cx="8640960" cy="5497408"/>
              </a:xfrm>
              <a:blipFill rotWithShape="0">
                <a:blip r:embed="rId2"/>
                <a:stretch>
                  <a:fillRect l="-635" t="-1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组合 13"/>
          <p:cNvGrpSpPr/>
          <p:nvPr/>
        </p:nvGrpSpPr>
        <p:grpSpPr>
          <a:xfrm>
            <a:off x="4789245" y="3140968"/>
            <a:ext cx="4103235" cy="2952328"/>
            <a:chOff x="570970" y="3068960"/>
            <a:chExt cx="4103235" cy="295232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970" y="3068960"/>
              <a:ext cx="4103235" cy="295232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文本框 5"/>
                <p:cNvSpPr txBox="1"/>
                <p:nvPr/>
              </p:nvSpPr>
              <p:spPr>
                <a:xfrm>
                  <a:off x="1475656" y="3140968"/>
                  <a:ext cx="1368152" cy="646331"/>
                </a:xfrm>
                <a:prstGeom prst="rect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dirty="0" smtClean="0"/>
                    <a:t>无差异曲线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a14:m>
                  <a:r>
                    <a:rPr lang="en-US" altLang="zh-CN" dirty="0" smtClean="0"/>
                    <a:t>=3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6" name="文本框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75656" y="3140968"/>
                  <a:ext cx="1368152" cy="64633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椭圆 7"/>
            <p:cNvSpPr/>
            <p:nvPr/>
          </p:nvSpPr>
          <p:spPr>
            <a:xfrm>
              <a:off x="1614627" y="4182997"/>
              <a:ext cx="72008" cy="720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2627784" y="5085184"/>
              <a:ext cx="72008" cy="720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椭圆 9"/>
            <p:cNvSpPr/>
            <p:nvPr/>
          </p:nvSpPr>
          <p:spPr>
            <a:xfrm>
              <a:off x="1650631" y="5125888"/>
              <a:ext cx="72008" cy="7200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705254" y="4036422"/>
              <a:ext cx="360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A</a:t>
              </a:r>
              <a:endParaRPr lang="zh-CN" altLang="en-US" dirty="0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663788" y="4757972"/>
              <a:ext cx="360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/>
                <a:t>B</a:t>
              </a:r>
              <a:endParaRPr lang="zh-CN" altLang="en-US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750150" y="4900518"/>
              <a:ext cx="3600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C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179512" y="5445224"/>
                <a:ext cx="4154984" cy="4666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𝑣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CN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bSup>
                        <m:sSubSup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altLang="zh-CN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</m:e>
                        <m:sup>
                          <m:r>
                            <a:rPr lang="en-US" altLang="zh-CN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5445224"/>
                <a:ext cx="4154984" cy="466666"/>
              </a:xfrm>
              <a:prstGeom prst="rect">
                <a:avLst/>
              </a:prstGeom>
              <a:blipFill rotWithShape="0">
                <a:blip r:embed="rId5"/>
                <a:stretch>
                  <a:fillRect b="-38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0806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博弈论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6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sp>
        <p:nvSpPr>
          <p:cNvPr id="20" name="内容占位符 19"/>
          <p:cNvSpPr>
            <a:spLocks noGrp="1"/>
          </p:cNvSpPr>
          <p:nvPr>
            <p:ph idx="1"/>
          </p:nvPr>
        </p:nvSpPr>
        <p:spPr>
          <a:xfrm>
            <a:off x="251520" y="883920"/>
            <a:ext cx="7128792" cy="3841224"/>
          </a:xfrm>
        </p:spPr>
        <p:txBody>
          <a:bodyPr/>
          <a:lstStyle/>
          <a:p>
            <a:pPr algn="just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对策论</a:t>
            </a:r>
            <a:r>
              <a:rPr lang="zh-CN" altLang="en-US" dirty="0" smtClean="0"/>
              <a:t>，</a:t>
            </a:r>
            <a:r>
              <a:rPr lang="en-US" altLang="zh-CN" dirty="0" smtClean="0"/>
              <a:t>Game Theory</a:t>
            </a:r>
          </a:p>
        </p:txBody>
      </p:sp>
      <p:sp>
        <p:nvSpPr>
          <p:cNvPr id="44" name="矩形 43"/>
          <p:cNvSpPr/>
          <p:nvPr/>
        </p:nvSpPr>
        <p:spPr>
          <a:xfrm>
            <a:off x="35496" y="1772816"/>
            <a:ext cx="6336704" cy="169277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n-US" altLang="zh-CN" sz="2400" i="1" u="sng" dirty="0" smtClean="0"/>
              <a:t>Game Theory</a:t>
            </a:r>
            <a:r>
              <a:rPr lang="en-US" altLang="zh-CN" sz="2400" i="1" dirty="0" smtClean="0"/>
              <a:t> </a:t>
            </a:r>
            <a:r>
              <a:rPr lang="en-US" altLang="zh-CN" sz="2400" dirty="0" smtClean="0"/>
              <a:t>is </a:t>
            </a:r>
            <a:r>
              <a:rPr lang="en-US" altLang="zh-CN" sz="2400" dirty="0"/>
              <a:t>the study of mathematical models of </a:t>
            </a:r>
            <a:r>
              <a:rPr lang="en-US" altLang="zh-CN" sz="2400" u="sng" dirty="0" smtClean="0">
                <a:solidFill>
                  <a:srgbClr val="FF0000"/>
                </a:solidFill>
              </a:rPr>
              <a:t>strategic </a:t>
            </a:r>
            <a:r>
              <a:rPr lang="en-US" altLang="zh-CN" sz="2400" i="1" u="sng" dirty="0" smtClean="0">
                <a:solidFill>
                  <a:srgbClr val="FF0000"/>
                </a:solidFill>
              </a:rPr>
              <a:t>interaction</a:t>
            </a:r>
            <a:r>
              <a:rPr lang="en-US" altLang="zh-CN" sz="2400" dirty="0" smtClean="0"/>
              <a:t> </a:t>
            </a:r>
            <a:r>
              <a:rPr lang="en-US" altLang="zh-CN" sz="2400" dirty="0"/>
              <a:t>between rational </a:t>
            </a:r>
            <a:r>
              <a:rPr lang="en-US" altLang="zh-CN" sz="2400" dirty="0" smtClean="0"/>
              <a:t>decision-makers.</a:t>
            </a:r>
          </a:p>
          <a:p>
            <a:pPr algn="ctr"/>
            <a:r>
              <a:rPr lang="zh-CN" altLang="en-US" sz="2200" dirty="0" smtClean="0"/>
              <a:t>博弈论研究理性决策者之间</a:t>
            </a:r>
            <a:r>
              <a:rPr lang="zh-CN" altLang="en-US" sz="2200" u="sng" dirty="0" smtClean="0">
                <a:solidFill>
                  <a:srgbClr val="FF0000"/>
                </a:solidFill>
              </a:rPr>
              <a:t>策略互动</a:t>
            </a:r>
            <a:r>
              <a:rPr lang="zh-CN" altLang="en-US" sz="2200" dirty="0" smtClean="0"/>
              <a:t>的数学模型。</a:t>
            </a:r>
            <a:endParaRPr lang="en-US" altLang="zh-CN" sz="2200" dirty="0"/>
          </a:p>
        </p:txBody>
      </p:sp>
      <p:sp>
        <p:nvSpPr>
          <p:cNvPr id="45" name="矩形 44"/>
          <p:cNvSpPr/>
          <p:nvPr/>
        </p:nvSpPr>
        <p:spPr>
          <a:xfrm>
            <a:off x="4157357" y="4068068"/>
            <a:ext cx="4951147" cy="238526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spcAft>
                <a:spcPts val="1200"/>
              </a:spcAft>
            </a:pPr>
            <a:r>
              <a:rPr lang="en-US" altLang="zh-CN" sz="2400" i="1" u="sng" dirty="0" smtClean="0"/>
              <a:t>Game Theory</a:t>
            </a:r>
            <a:r>
              <a:rPr lang="en-US" altLang="zh-CN" sz="2400" i="1" dirty="0" smtClean="0"/>
              <a:t> </a:t>
            </a:r>
            <a:r>
              <a:rPr lang="en-US" altLang="zh-CN" sz="2400" dirty="0" smtClean="0"/>
              <a:t>is </a:t>
            </a:r>
            <a:r>
              <a:rPr lang="en-US" altLang="zh-CN" sz="2400" dirty="0"/>
              <a:t>the analysis of situations involving two or more </a:t>
            </a:r>
            <a:r>
              <a:rPr lang="en-US" altLang="zh-CN" sz="2400" i="1" u="sng" dirty="0">
                <a:solidFill>
                  <a:srgbClr val="FF0000"/>
                </a:solidFill>
              </a:rPr>
              <a:t>interacting</a:t>
            </a:r>
            <a:r>
              <a:rPr lang="en-US" altLang="zh-CN" sz="2400" u="sng" dirty="0">
                <a:solidFill>
                  <a:srgbClr val="FF0000"/>
                </a:solidFill>
              </a:rPr>
              <a:t> decision makers </a:t>
            </a:r>
            <a:r>
              <a:rPr lang="en-US" altLang="zh-CN" sz="2400" dirty="0"/>
              <a:t>who have conflicting objectives. </a:t>
            </a:r>
            <a:endParaRPr lang="en-US" altLang="zh-CN" sz="2400" dirty="0" smtClean="0"/>
          </a:p>
          <a:p>
            <a:pPr algn="ctr"/>
            <a:r>
              <a:rPr lang="zh-CN" altLang="en-US" sz="2200" dirty="0" smtClean="0"/>
              <a:t>博弈论分析目标冲突的多个</a:t>
            </a:r>
            <a:r>
              <a:rPr lang="en-US" altLang="zh-CN" sz="2200" dirty="0" smtClean="0"/>
              <a:t>(</a:t>
            </a:r>
            <a:r>
              <a:rPr lang="zh-CN" altLang="en-US" sz="2200" dirty="0" smtClean="0"/>
              <a:t>两个以上</a:t>
            </a:r>
            <a:r>
              <a:rPr lang="en-US" altLang="zh-CN" sz="2200" dirty="0" smtClean="0"/>
              <a:t>)</a:t>
            </a:r>
            <a:r>
              <a:rPr lang="zh-CN" altLang="en-US" sz="2200" dirty="0" smtClean="0"/>
              <a:t>决策者之间的</a:t>
            </a:r>
            <a:r>
              <a:rPr lang="zh-CN" altLang="en-US" sz="2200" u="sng" dirty="0" smtClean="0">
                <a:solidFill>
                  <a:srgbClr val="FF0000"/>
                </a:solidFill>
              </a:rPr>
              <a:t>互动</a:t>
            </a:r>
            <a:r>
              <a:rPr lang="zh-CN" altLang="en-US" sz="2200" dirty="0" smtClean="0">
                <a:solidFill>
                  <a:schemeClr val="tx1"/>
                </a:solidFill>
              </a:rPr>
              <a:t>态势</a:t>
            </a:r>
            <a:r>
              <a:rPr lang="zh-CN" altLang="en-US" sz="2200" dirty="0" smtClean="0"/>
              <a:t>。</a:t>
            </a:r>
            <a:endParaRPr lang="zh-CN" altLang="en-US" sz="2200" dirty="0"/>
          </a:p>
        </p:txBody>
      </p:sp>
      <p:grpSp>
        <p:nvGrpSpPr>
          <p:cNvPr id="49" name="组合 48"/>
          <p:cNvGrpSpPr/>
          <p:nvPr/>
        </p:nvGrpSpPr>
        <p:grpSpPr>
          <a:xfrm>
            <a:off x="6359753" y="1484784"/>
            <a:ext cx="2892767" cy="2106233"/>
            <a:chOff x="376931" y="1182707"/>
            <a:chExt cx="2892767" cy="2106233"/>
          </a:xfrm>
        </p:grpSpPr>
        <p:sp>
          <p:nvSpPr>
            <p:cNvPr id="50" name="矩形 49"/>
            <p:cNvSpPr/>
            <p:nvPr/>
          </p:nvSpPr>
          <p:spPr>
            <a:xfrm>
              <a:off x="1728892" y="2852936"/>
              <a:ext cx="1540806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 smtClean="0"/>
                <a:t>Roger </a:t>
              </a:r>
              <a:r>
                <a:rPr lang="en-US" altLang="zh-CN" sz="1100" dirty="0"/>
                <a:t>B. </a:t>
              </a:r>
              <a:r>
                <a:rPr lang="en-US" altLang="zh-CN" sz="1100" dirty="0" smtClean="0"/>
                <a:t>Myerson</a:t>
              </a:r>
            </a:p>
            <a:p>
              <a:r>
                <a:rPr lang="en-US" altLang="zh-CN" sz="1100" dirty="0"/>
                <a:t>Nobel Laureate</a:t>
              </a:r>
              <a:r>
                <a:rPr lang="en-US" altLang="zh-CN" sz="1100" dirty="0" smtClean="0"/>
                <a:t>, </a:t>
              </a:r>
              <a:r>
                <a:rPr lang="en-US" altLang="zh-CN" sz="1100" dirty="0"/>
                <a:t>2007</a:t>
              </a:r>
              <a:endParaRPr lang="zh-CN" altLang="en-US" sz="1100" dirty="0"/>
            </a:p>
          </p:txBody>
        </p:sp>
        <p:pic>
          <p:nvPicPr>
            <p:cNvPr id="51" name="图片 50"/>
            <p:cNvPicPr>
              <a:picLocks noChangeAspect="1"/>
            </p:cNvPicPr>
            <p:nvPr/>
          </p:nvPicPr>
          <p:blipFill rotWithShape="1">
            <a:blip r:embed="rId2"/>
            <a:srcRect b="16150"/>
            <a:stretch/>
          </p:blipFill>
          <p:spPr>
            <a:xfrm>
              <a:off x="1763688" y="1182707"/>
              <a:ext cx="1273701" cy="1602000"/>
            </a:xfrm>
            <a:prstGeom prst="rect">
              <a:avLst/>
            </a:prstGeom>
          </p:spPr>
        </p:pic>
        <p:pic>
          <p:nvPicPr>
            <p:cNvPr id="52" name="图片 5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6931" y="1182707"/>
              <a:ext cx="1368152" cy="2106233"/>
            </a:xfrm>
            <a:prstGeom prst="rect">
              <a:avLst/>
            </a:prstGeom>
          </p:spPr>
        </p:pic>
      </p:grpSp>
      <p:cxnSp>
        <p:nvCxnSpPr>
          <p:cNvPr id="54" name="直接连接符 53"/>
          <p:cNvCxnSpPr/>
          <p:nvPr/>
        </p:nvCxnSpPr>
        <p:spPr>
          <a:xfrm>
            <a:off x="153387" y="3933056"/>
            <a:ext cx="8856469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0" name="组合 59"/>
          <p:cNvGrpSpPr/>
          <p:nvPr/>
        </p:nvGrpSpPr>
        <p:grpSpPr>
          <a:xfrm>
            <a:off x="35496" y="4240095"/>
            <a:ext cx="4205102" cy="2007501"/>
            <a:chOff x="386731" y="4221089"/>
            <a:chExt cx="4205102" cy="2007501"/>
          </a:xfrm>
        </p:grpSpPr>
        <p:grpSp>
          <p:nvGrpSpPr>
            <p:cNvPr id="48" name="组合 47"/>
            <p:cNvGrpSpPr/>
            <p:nvPr/>
          </p:nvGrpSpPr>
          <p:grpSpPr>
            <a:xfrm>
              <a:off x="1654237" y="4221089"/>
              <a:ext cx="2937596" cy="2007501"/>
              <a:chOff x="1933450" y="4294868"/>
              <a:chExt cx="2937596" cy="2007501"/>
            </a:xfrm>
          </p:grpSpPr>
          <p:pic>
            <p:nvPicPr>
              <p:cNvPr id="25" name="图片 24"/>
              <p:cNvPicPr>
                <a:picLocks noChangeAspect="1"/>
              </p:cNvPicPr>
              <p:nvPr/>
            </p:nvPicPr>
            <p:blipFill rotWithShape="1">
              <a:blip r:embed="rId4"/>
              <a:srcRect l="11847" r="7211"/>
              <a:stretch/>
            </p:blipFill>
            <p:spPr>
              <a:xfrm>
                <a:off x="1969867" y="4294868"/>
                <a:ext cx="1296000" cy="1601167"/>
              </a:xfrm>
              <a:prstGeom prst="rect">
                <a:avLst/>
              </a:prstGeom>
            </p:spPr>
          </p:pic>
          <p:sp>
            <p:nvSpPr>
              <p:cNvPr id="28" name="矩形 27"/>
              <p:cNvSpPr/>
              <p:nvPr/>
            </p:nvSpPr>
            <p:spPr>
              <a:xfrm>
                <a:off x="1933450" y="5871482"/>
                <a:ext cx="1540806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dirty="0" smtClean="0"/>
                  <a:t>Paul A. Samuelson</a:t>
                </a:r>
              </a:p>
              <a:p>
                <a:r>
                  <a:rPr lang="en-US" altLang="zh-CN" sz="1100" dirty="0"/>
                  <a:t>Nobel Laureate</a:t>
                </a:r>
                <a:r>
                  <a:rPr lang="en-US" altLang="zh-CN" sz="1100" dirty="0" smtClean="0"/>
                  <a:t>, 1970</a:t>
                </a:r>
                <a:endParaRPr lang="zh-CN" altLang="en-US" sz="1100" dirty="0"/>
              </a:p>
            </p:txBody>
          </p:sp>
          <p:pic>
            <p:nvPicPr>
              <p:cNvPr id="36" name="图片 35"/>
              <p:cNvPicPr>
                <a:picLocks noChangeAspect="1"/>
              </p:cNvPicPr>
              <p:nvPr/>
            </p:nvPicPr>
            <p:blipFill rotWithShape="1">
              <a:blip r:embed="rId5"/>
              <a:srcRect b="17050"/>
              <a:stretch/>
            </p:blipFill>
            <p:spPr>
              <a:xfrm>
                <a:off x="3382530" y="4294868"/>
                <a:ext cx="1288612" cy="1602000"/>
              </a:xfrm>
              <a:prstGeom prst="rect">
                <a:avLst/>
              </a:prstGeom>
            </p:spPr>
          </p:pic>
          <p:sp>
            <p:nvSpPr>
              <p:cNvPr id="41" name="矩形 40"/>
              <p:cNvSpPr/>
              <p:nvPr/>
            </p:nvSpPr>
            <p:spPr>
              <a:xfrm>
                <a:off x="3330240" y="5871482"/>
                <a:ext cx="1540806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100" dirty="0" smtClean="0"/>
                  <a:t>William Nordhaus</a:t>
                </a:r>
              </a:p>
              <a:p>
                <a:r>
                  <a:rPr lang="en-US" altLang="zh-CN" sz="1100" dirty="0" smtClean="0"/>
                  <a:t>Nobel Laureate, 2018</a:t>
                </a:r>
                <a:endParaRPr lang="zh-CN" altLang="en-US" sz="1100" dirty="0"/>
              </a:p>
            </p:txBody>
          </p:sp>
        </p:grpSp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6731" y="4221089"/>
              <a:ext cx="1296144" cy="194421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4831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博弈论</a:t>
            </a:r>
            <a:endParaRPr lang="zh-CN" altLang="en-US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7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183373" y="883920"/>
            <a:ext cx="8565091" cy="2761104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规则（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rules of game)</a:t>
            </a: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信息结构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(information structure)</a:t>
            </a: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参与方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型（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rationality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bounded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策略 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strategy)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2"/>
          <p:cNvSpPr txBox="1">
            <a:spLocks/>
          </p:cNvSpPr>
          <p:nvPr/>
        </p:nvSpPr>
        <p:spPr bwMode="auto">
          <a:xfrm>
            <a:off x="35496" y="4133076"/>
            <a:ext cx="6696744" cy="1641398"/>
          </a:xfrm>
          <a:prstGeom prst="rect">
            <a:avLst/>
          </a:prstGeom>
          <a:ln/>
          <a:extLst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+mn-cs"/>
              </a:defRPr>
            </a:lvl1pPr>
            <a:lvl2pPr marL="669925" indent="-3254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60000"/>
              <a:buFont typeface="Wingdings" panose="05000000000000000000" pitchFamily="2" charset="2"/>
              <a:buChar char="q"/>
              <a:defRPr sz="28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022350" indent="-350838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5000"/>
              <a:buFont typeface="Wingdings" panose="05000000000000000000" pitchFamily="2" charset="2"/>
              <a:buChar char="n"/>
              <a:defRPr sz="24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339850" indent="-31591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q"/>
              <a:defRPr sz="20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1681163" indent="-33972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anose="05000000000000000000" pitchFamily="2" charset="2"/>
              <a:buChar char="§"/>
              <a:defRPr sz="2000" baseline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138363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595563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052763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509963" indent="-339725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5000"/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策略互动（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博弈论 </a:t>
            </a:r>
            <a:r>
              <a:rPr lang="en-US" altLang="zh-CN" kern="0" dirty="0">
                <a:latin typeface="+mn-ea"/>
                <a:ea typeface="+mn-ea"/>
              </a:rPr>
              <a:t>vs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决策论）</a:t>
            </a:r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决策论：对手策略固定</a:t>
            </a:r>
            <a:r>
              <a:rPr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随机变量</a:t>
            </a:r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博弈论：对手策略为</a:t>
            </a:r>
            <a:r>
              <a:rPr lang="zh-CN" altLang="en-US" u="sng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依赖己方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变量</a:t>
            </a:r>
            <a:endParaRPr lang="en-US" altLang="zh-CN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右箭头 12"/>
          <p:cNvSpPr/>
          <p:nvPr/>
        </p:nvSpPr>
        <p:spPr>
          <a:xfrm rot="18771270">
            <a:off x="6714493" y="4691369"/>
            <a:ext cx="432048" cy="180428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7128791" y="4190298"/>
            <a:ext cx="2112107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合作博弈论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 smtClean="0">
                <a:latin typeface="+mn-ea"/>
              </a:rPr>
              <a:t>(Cooperative)</a:t>
            </a:r>
            <a:endParaRPr lang="zh-CN" altLang="en-US" dirty="0">
              <a:latin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092280" y="5158933"/>
            <a:ext cx="2148619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非合作博弈论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 smtClean="0">
                <a:latin typeface="+mn-ea"/>
              </a:rPr>
              <a:t>(Non-cooperative)</a:t>
            </a:r>
            <a:endParaRPr lang="zh-CN" altLang="en-US" dirty="0">
              <a:latin typeface="+mn-ea"/>
            </a:endParaRPr>
          </a:p>
        </p:txBody>
      </p:sp>
      <p:sp>
        <p:nvSpPr>
          <p:cNvPr id="19" name="右箭头 18"/>
          <p:cNvSpPr/>
          <p:nvPr/>
        </p:nvSpPr>
        <p:spPr>
          <a:xfrm rot="2828730" flipV="1">
            <a:off x="6696236" y="5090422"/>
            <a:ext cx="432048" cy="209804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6336196" y="6017468"/>
            <a:ext cx="1152128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互动特征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直接箭头连接符 25"/>
          <p:cNvCxnSpPr>
            <a:stCxn id="24" idx="0"/>
          </p:cNvCxnSpPr>
          <p:nvPr/>
        </p:nvCxnSpPr>
        <p:spPr>
          <a:xfrm flipV="1">
            <a:off x="6912260" y="4437112"/>
            <a:ext cx="0" cy="1580356"/>
          </a:xfrm>
          <a:prstGeom prst="straightConnector1">
            <a:avLst/>
          </a:prstGeom>
          <a:ln w="12700"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1403648" y="6017468"/>
            <a:ext cx="2520280" cy="4001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无穷递归，难以求解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箭头连接符 28"/>
          <p:cNvCxnSpPr/>
          <p:nvPr/>
        </p:nvCxnSpPr>
        <p:spPr>
          <a:xfrm flipH="1">
            <a:off x="3923928" y="5661248"/>
            <a:ext cx="576064" cy="35622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18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6" grpId="0" animBg="1"/>
      <p:bldP spid="19" grpId="0" animBg="1"/>
      <p:bldP spid="24" grpId="0" animBg="1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非</a:t>
            </a:r>
            <a:r>
              <a:rPr lang="zh-CN" altLang="en-US" b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合作博弈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F4707D40-35E3-41E3-ADF2-A995CED87282}" type="slidenum">
              <a:rPr lang="zh-CN" altLang="en-US" smtClean="0">
                <a:solidFill>
                  <a:prstClr val="white"/>
                </a:solidFill>
              </a:rPr>
              <a:pPr>
                <a:defRPr/>
              </a:pPr>
              <a:t>8</a:t>
            </a:fld>
            <a:endParaRPr lang="en-US" altLang="zh-CN" dirty="0">
              <a:solidFill>
                <a:prstClr val="white"/>
              </a:solidFill>
            </a:endParaRPr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251520" y="523880"/>
            <a:ext cx="8640960" cy="5281384"/>
          </a:xfrm>
        </p:spPr>
        <p:txBody>
          <a:bodyPr/>
          <a:lstStyle/>
          <a:p>
            <a:r>
              <a:rPr lang="zh-CN" altLang="en-US" dirty="0" smtClean="0"/>
              <a:t>静态</a:t>
            </a:r>
            <a:r>
              <a:rPr lang="en-US" altLang="zh-CN" dirty="0" smtClean="0"/>
              <a:t>/</a:t>
            </a:r>
            <a:r>
              <a:rPr lang="zh-CN" altLang="en-US" dirty="0" smtClean="0"/>
              <a:t>动态 （单步</a:t>
            </a:r>
            <a:r>
              <a:rPr lang="en-US" altLang="zh-CN" dirty="0" smtClean="0"/>
              <a:t>/</a:t>
            </a:r>
            <a:r>
              <a:rPr lang="zh-CN" altLang="en-US" dirty="0" smtClean="0"/>
              <a:t>多步）</a:t>
            </a:r>
            <a:endParaRPr lang="en-US" altLang="zh-CN" dirty="0" smtClean="0"/>
          </a:p>
          <a:p>
            <a:r>
              <a:rPr lang="zh-CN" altLang="en-US" dirty="0" smtClean="0"/>
              <a:t>信息结构</a:t>
            </a:r>
            <a:r>
              <a:rPr lang="en-US" altLang="zh-CN" dirty="0" smtClean="0"/>
              <a:t>(Information Structure)</a:t>
            </a:r>
          </a:p>
          <a:p>
            <a:pPr lvl="1"/>
            <a:r>
              <a:rPr lang="zh-CN" altLang="en-US" dirty="0" smtClean="0"/>
              <a:t>关于效用</a:t>
            </a:r>
            <a:r>
              <a:rPr lang="en-US" altLang="zh-CN" dirty="0" smtClean="0"/>
              <a:t>(Utility)</a:t>
            </a:r>
            <a:r>
              <a:rPr lang="zh-CN" altLang="en-US" dirty="0" smtClean="0"/>
              <a:t>的信息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是否清楚对手的效用函数完全</a:t>
            </a:r>
            <a:r>
              <a:rPr lang="en-US" altLang="zh-CN" dirty="0" smtClean="0"/>
              <a:t>/</a:t>
            </a:r>
            <a:r>
              <a:rPr lang="zh-CN" altLang="en-US" dirty="0"/>
              <a:t>不完全信息</a:t>
            </a:r>
            <a:r>
              <a:rPr lang="en-US" altLang="zh-CN" dirty="0" smtClean="0"/>
              <a:t>(Complete/Incomplete)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pPr marL="671512" lvl="2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     </a:t>
            </a:r>
            <a:r>
              <a:rPr lang="zh-CN" altLang="en-US" dirty="0" smtClean="0"/>
              <a:t>针对对手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关</a:t>
            </a:r>
            <a:r>
              <a:rPr lang="zh-CN" altLang="en-US" dirty="0"/>
              <a:t>于状态、博</a:t>
            </a:r>
            <a:r>
              <a:rPr lang="zh-CN" altLang="en-US" dirty="0" smtClean="0"/>
              <a:t>弈过程的信息</a:t>
            </a:r>
            <a:endParaRPr lang="en-US" altLang="zh-CN" dirty="0" smtClean="0"/>
          </a:p>
          <a:p>
            <a:pPr lvl="2"/>
            <a:r>
              <a:rPr lang="zh-CN" altLang="en-US" dirty="0"/>
              <a:t>仅</a:t>
            </a:r>
            <a:r>
              <a:rPr lang="zh-CN" altLang="en-US" dirty="0" smtClean="0"/>
              <a:t>针对动态博弈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是否清楚对手干了什么，知道什么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完美</a:t>
            </a:r>
            <a:r>
              <a:rPr lang="en-US" altLang="zh-CN" dirty="0" smtClean="0"/>
              <a:t>/</a:t>
            </a:r>
            <a:r>
              <a:rPr lang="zh-CN" altLang="en-US" dirty="0" smtClean="0"/>
              <a:t>不完美</a:t>
            </a:r>
            <a:r>
              <a:rPr lang="en-US" altLang="zh-CN" dirty="0" smtClean="0"/>
              <a:t>(Perfect/Imperfect)</a:t>
            </a:r>
            <a:r>
              <a:rPr lang="zh-CN" altLang="en-US" dirty="0" smtClean="0"/>
              <a:t>信息</a:t>
            </a:r>
            <a:endParaRPr lang="en-US" altLang="zh-CN" dirty="0" smtClean="0"/>
          </a:p>
          <a:p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零</a:t>
            </a:r>
            <a:r>
              <a:rPr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和</a:t>
            </a:r>
            <a:r>
              <a:rPr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非零和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(Von Neumann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&amp; Morgenstern)</a:t>
            </a:r>
          </a:p>
          <a:p>
            <a:r>
              <a:rPr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完全</a:t>
            </a:r>
            <a:r>
              <a:rPr lang="en-US" altLang="zh-CN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有限理性 </a:t>
            </a:r>
            <a:r>
              <a:rPr lang="en-US" altLang="zh-CN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(H. A</a:t>
            </a:r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r>
              <a:rPr lang="en-US" altLang="zh-CN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Simon,</a:t>
            </a:r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Turing’75, Nobel’78)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560" y="4659291"/>
            <a:ext cx="1428750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11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BACKING_FORM_KEY" val="10554316-v:\nsfc-team-2016-ppt\v6-clean-recording\clean-draft-june27.pptx"/>
  <p:tag name="ARTICULATE_PRESENTER_VERSION" val="7"/>
  <p:tag name="ARTICULATE_USED_PAGE_ORIENTATION" val="1"/>
  <p:tag name="ARTICULATE_USED_PAGE_SIZE" val="1"/>
  <p:tag name="ARTICULATE_SLIDE_COUNT" val="83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UDIO_ID" val="256"/>
  <p:tag name="ARTICULATE_USED_LAYOUT" val="12"/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Liu-2006-ISIC-IFAC">
  <a:themeElements>
    <a:clrScheme name="蓝色暖调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Edge">
      <a:majorFont>
        <a:latin typeface="Garamo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演示文稿1" id="{CBAB9633-78B2-47BE-9984-9C6E184F7D9D}" vid="{08392712-E3D1-4302-BC7A-70C97DB8C890}"/>
    </a:ext>
  </a:extLst>
</a:theme>
</file>

<file path=ppt/theme/theme2.xml><?xml version="1.0" encoding="utf-8"?>
<a:theme xmlns:a="http://schemas.openxmlformats.org/drawingml/2006/main" name="1_Liu-2006-ISIC-IFAC">
  <a:themeElements>
    <a:clrScheme name="模块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Edge">
      <a:majorFont>
        <a:latin typeface="Garamo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演示文稿1" id="{CBAB9633-78B2-47BE-9984-9C6E184F7D9D}" vid="{08392712-E3D1-4302-BC7A-70C97DB8C890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34893</TotalTime>
  <Words>4263</Words>
  <Application>Microsoft Office PowerPoint</Application>
  <PresentationFormat>全屏显示(4:3)</PresentationFormat>
  <Paragraphs>1133</Paragraphs>
  <Slides>52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52</vt:i4>
      </vt:variant>
    </vt:vector>
  </HeadingPairs>
  <TitlesOfParts>
    <vt:vector size="64" baseType="lpstr">
      <vt:lpstr>等线</vt:lpstr>
      <vt:lpstr>黑体</vt:lpstr>
      <vt:lpstr>宋体</vt:lpstr>
      <vt:lpstr>微软雅黑</vt:lpstr>
      <vt:lpstr>Arial</vt:lpstr>
      <vt:lpstr>Calibri</vt:lpstr>
      <vt:lpstr>Cambria Math</vt:lpstr>
      <vt:lpstr>Garamond</vt:lpstr>
      <vt:lpstr>Times New Roman</vt:lpstr>
      <vt:lpstr>Wingdings</vt:lpstr>
      <vt:lpstr>Liu-2006-ISIC-IFAC</vt:lpstr>
      <vt:lpstr>1_Liu-2006-ISIC-IFAC</vt:lpstr>
      <vt:lpstr>基础博弈论  </vt:lpstr>
      <vt:lpstr>课程内容</vt:lpstr>
      <vt:lpstr>概念总结</vt:lpstr>
      <vt:lpstr>选择与效用</vt:lpstr>
      <vt:lpstr>选择与效用</vt:lpstr>
      <vt:lpstr>选择与效用</vt:lpstr>
      <vt:lpstr>博弈论</vt:lpstr>
      <vt:lpstr>博弈论</vt:lpstr>
      <vt:lpstr>非合作博弈</vt:lpstr>
      <vt:lpstr>博弈求解—非合作博弈</vt:lpstr>
      <vt:lpstr>完全信息静态博弈—纳什均衡</vt:lpstr>
      <vt:lpstr>完全信息静态博弈—纳什均衡</vt:lpstr>
      <vt:lpstr>完全信息静态博弈—纳什均衡</vt:lpstr>
      <vt:lpstr>完全信息静态博弈—纳什均衡</vt:lpstr>
      <vt:lpstr>完全信息静态博弈—纳什均衡</vt:lpstr>
      <vt:lpstr>完全信息静态博弈—纳什均衡</vt:lpstr>
      <vt:lpstr>完全信息静态博弈—纳什均衡</vt:lpstr>
      <vt:lpstr>完全信息静态博弈—纳什均衡</vt:lpstr>
      <vt:lpstr>完全信息静态博弈—纳什均衡</vt:lpstr>
      <vt:lpstr>完全信息静态博弈—纳什均衡</vt:lpstr>
      <vt:lpstr>完全信息静态博弈—纳什均衡</vt:lpstr>
      <vt:lpstr>完全信息静态博弈—纳什均衡</vt:lpstr>
      <vt:lpstr>不完全信息静态博弈—贝叶斯纳什均衡</vt:lpstr>
      <vt:lpstr>不完全信息静态博弈—贝叶斯纳什均衡</vt:lpstr>
      <vt:lpstr>纳什均衡—贝叶斯纳什均衡</vt:lpstr>
      <vt:lpstr>纳什均衡—贝叶斯纳什均衡</vt:lpstr>
      <vt:lpstr>纳什均衡—贝叶斯纳什均衡</vt:lpstr>
      <vt:lpstr>动态田忌赛马</vt:lpstr>
      <vt:lpstr>动态田忌赛马</vt:lpstr>
      <vt:lpstr>动态田忌赛马</vt:lpstr>
      <vt:lpstr>动态田忌赛马</vt:lpstr>
      <vt:lpstr>动态田忌赛马</vt:lpstr>
      <vt:lpstr>完全信息动态博弈—子博弈完美均衡</vt:lpstr>
      <vt:lpstr>完全信息动态博弈—子博弈完美均衡</vt:lpstr>
      <vt:lpstr>不完全信息动态博弈—完美贝叶斯均衡</vt:lpstr>
      <vt:lpstr>博弈求解—非合作博弈</vt:lpstr>
      <vt:lpstr>课程内容</vt:lpstr>
      <vt:lpstr>博弈思想与博弈论简史</vt:lpstr>
      <vt:lpstr>博弈思想与博弈论简史</vt:lpstr>
      <vt:lpstr>博弈论成就认可</vt:lpstr>
      <vt:lpstr>博弈求解—合作博弈</vt:lpstr>
      <vt:lpstr>博弈求解—非合作博弈</vt:lpstr>
      <vt:lpstr>“逆向博弈论”</vt:lpstr>
      <vt:lpstr>人工智能与博弈论</vt:lpstr>
      <vt:lpstr>博弈 + AI 代表性成果</vt:lpstr>
      <vt:lpstr>博弈+AI</vt:lpstr>
      <vt:lpstr>AI+博弈</vt:lpstr>
      <vt:lpstr>人工智能与博弈论</vt:lpstr>
      <vt:lpstr>博弈论有不有用？</vt:lpstr>
      <vt:lpstr>博弈论有不有用？</vt:lpstr>
      <vt:lpstr>博弈论有不有用？</vt:lpstr>
      <vt:lpstr>博弈论有不有用？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ljq</dc:creator>
  <cp:lastModifiedBy>ibasic</cp:lastModifiedBy>
  <cp:revision>1383</cp:revision>
  <cp:lastPrinted>2019-07-11T14:20:47Z</cp:lastPrinted>
  <dcterms:created xsi:type="dcterms:W3CDTF">2014-07-19T06:34:58Z</dcterms:created>
  <dcterms:modified xsi:type="dcterms:W3CDTF">2022-04-11T16:13:27Z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B8FD1B26-FD8C-4717-A64F-ADE771D4037F</vt:lpwstr>
  </property>
  <property fmtid="{D5CDD505-2E9C-101B-9397-08002B2CF9AE}" pid="3" name="ArticulatePath">
    <vt:lpwstr>Group_Zeng_20160623-aft</vt:lpwstr>
  </property>
  <property fmtid="{D5CDD505-2E9C-101B-9397-08002B2CF9AE}" pid="4" name="ArticulateProjectVersion">
    <vt:lpwstr>7</vt:lpwstr>
  </property>
  <property fmtid="{D5CDD505-2E9C-101B-9397-08002B2CF9AE}" pid="5" name="ArticulateUseProject">
    <vt:lpwstr>1</vt:lpwstr>
  </property>
  <property fmtid="{D5CDD505-2E9C-101B-9397-08002B2CF9AE}" pid="6" name="ArticulateProjectFull">
    <vt:lpwstr>V:\NSFC-Team-2016-PPT\V6-clean-recording\clean-draft-june27.ppta</vt:lpwstr>
  </property>
</Properties>
</file>